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88" r:id="rId2"/>
    <p:sldId id="257" r:id="rId3"/>
    <p:sldId id="260" r:id="rId4"/>
    <p:sldId id="259" r:id="rId5"/>
    <p:sldId id="261" r:id="rId6"/>
    <p:sldId id="262" r:id="rId7"/>
    <p:sldId id="263" r:id="rId8"/>
    <p:sldId id="319" r:id="rId9"/>
    <p:sldId id="264" r:id="rId10"/>
    <p:sldId id="265" r:id="rId11"/>
    <p:sldId id="289" r:id="rId12"/>
    <p:sldId id="292" r:id="rId13"/>
    <p:sldId id="295" r:id="rId14"/>
    <p:sldId id="296" r:id="rId15"/>
    <p:sldId id="297" r:id="rId16"/>
    <p:sldId id="281" r:id="rId17"/>
    <p:sldId id="266" r:id="rId18"/>
    <p:sldId id="317" r:id="rId19"/>
    <p:sldId id="267" r:id="rId20"/>
    <p:sldId id="304" r:id="rId21"/>
    <p:sldId id="268" r:id="rId22"/>
    <p:sldId id="269" r:id="rId23"/>
    <p:sldId id="270" r:id="rId24"/>
    <p:sldId id="272" r:id="rId25"/>
    <p:sldId id="271" r:id="rId26"/>
    <p:sldId id="275" r:id="rId27"/>
    <p:sldId id="274" r:id="rId28"/>
    <p:sldId id="282" r:id="rId29"/>
    <p:sldId id="320" r:id="rId30"/>
    <p:sldId id="318" r:id="rId31"/>
    <p:sldId id="283" r:id="rId32"/>
    <p:sldId id="276" r:id="rId33"/>
    <p:sldId id="312" r:id="rId34"/>
    <p:sldId id="300" r:id="rId35"/>
    <p:sldId id="306" r:id="rId36"/>
    <p:sldId id="303" r:id="rId37"/>
    <p:sldId id="305" r:id="rId38"/>
    <p:sldId id="278" r:id="rId39"/>
    <p:sldId id="279" r:id="rId40"/>
    <p:sldId id="315" r:id="rId41"/>
    <p:sldId id="313" r:id="rId42"/>
    <p:sldId id="316" r:id="rId43"/>
    <p:sldId id="280" r:id="rId44"/>
    <p:sldId id="308" r:id="rId45"/>
    <p:sldId id="309" r:id="rId46"/>
    <p:sldId id="310" r:id="rId47"/>
    <p:sldId id="287"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3B9A17D-C64D-154C-843E-8330DB875795}">
          <p14:sldIdLst/>
        </p14:section>
        <p14:section name="Section sans titre" id="{6663B7A2-DC92-C84B-913D-11FF775959BC}">
          <p14:sldIdLst>
            <p14:sldId id="288"/>
            <p14:sldId id="257"/>
            <p14:sldId id="260"/>
            <p14:sldId id="259"/>
            <p14:sldId id="261"/>
            <p14:sldId id="262"/>
            <p14:sldId id="263"/>
            <p14:sldId id="319"/>
            <p14:sldId id="264"/>
            <p14:sldId id="265"/>
            <p14:sldId id="289"/>
            <p14:sldId id="292"/>
            <p14:sldId id="295"/>
            <p14:sldId id="296"/>
            <p14:sldId id="297"/>
            <p14:sldId id="281"/>
            <p14:sldId id="266"/>
            <p14:sldId id="317"/>
            <p14:sldId id="267"/>
            <p14:sldId id="304"/>
            <p14:sldId id="268"/>
            <p14:sldId id="269"/>
            <p14:sldId id="270"/>
            <p14:sldId id="272"/>
            <p14:sldId id="271"/>
            <p14:sldId id="275"/>
            <p14:sldId id="274"/>
          </p14:sldIdLst>
        </p14:section>
        <p14:section name="Section sans titre" id="{62388F13-1B49-504C-B066-5A9D4DCBE46F}">
          <p14:sldIdLst>
            <p14:sldId id="282"/>
            <p14:sldId id="320"/>
            <p14:sldId id="318"/>
            <p14:sldId id="283"/>
            <p14:sldId id="276"/>
            <p14:sldId id="312"/>
            <p14:sldId id="300"/>
            <p14:sldId id="306"/>
            <p14:sldId id="303"/>
            <p14:sldId id="305"/>
            <p14:sldId id="278"/>
            <p14:sldId id="279"/>
            <p14:sldId id="315"/>
            <p14:sldId id="313"/>
            <p14:sldId id="316"/>
            <p14:sldId id="280"/>
            <p14:sldId id="308"/>
            <p14:sldId id="309"/>
            <p14:sldId id="310"/>
            <p14:sldId id="2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360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9" autoAdjust="0"/>
    <p:restoredTop sz="85479"/>
  </p:normalViewPr>
  <p:slideViewPr>
    <p:cSldViewPr snapToGrid="0" snapToObjects="1">
      <p:cViewPr varScale="1">
        <p:scale>
          <a:sx n="108" d="100"/>
          <a:sy n="108" d="100"/>
        </p:scale>
        <p:origin x="2672" y="232"/>
      </p:cViewPr>
      <p:guideLst>
        <p:guide orient="horz" pos="2160"/>
        <p:guide pos="2880"/>
      </p:guideLst>
    </p:cSldViewPr>
  </p:slideViewPr>
  <p:outlineViewPr>
    <p:cViewPr>
      <p:scale>
        <a:sx n="33" d="100"/>
        <a:sy n="33" d="100"/>
      </p:scale>
      <p:origin x="0" y="-3208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810E85-9E56-7847-B0A9-68EB5FFA80F7}" type="datetimeFigureOut">
              <a:rPr lang="fr-FR" smtClean="0"/>
              <a:pPr/>
              <a:t>29/10/2025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32FFC6-F184-584E-A794-6866FC70A5F4}" type="slidenum">
              <a:rPr lang="fr-FR" smtClean="0"/>
              <a:pPr/>
              <a:t>‹N°›</a:t>
            </a:fld>
            <a:endParaRPr lang="fr-FR"/>
          </a:p>
        </p:txBody>
      </p:sp>
    </p:spTree>
    <p:extLst>
      <p:ext uri="{BB962C8B-B14F-4D97-AF65-F5344CB8AC3E}">
        <p14:creationId xmlns:p14="http://schemas.microsoft.com/office/powerpoint/2010/main" val="42493174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232FFC6-F184-584E-A794-6866FC70A5F4}" type="slidenum">
              <a:rPr lang="fr-FR" smtClean="0"/>
              <a:pPr/>
              <a:t>1</a:t>
            </a:fld>
            <a:endParaRPr lang="fr-FR"/>
          </a:p>
        </p:txBody>
      </p:sp>
    </p:spTree>
    <p:extLst>
      <p:ext uri="{BB962C8B-B14F-4D97-AF65-F5344CB8AC3E}">
        <p14:creationId xmlns:p14="http://schemas.microsoft.com/office/powerpoint/2010/main" val="53868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232FFC6-F184-584E-A794-6866FC70A5F4}" type="slidenum">
              <a:rPr lang="fr-FR" smtClean="0"/>
              <a:pPr/>
              <a:t>6</a:t>
            </a:fld>
            <a:endParaRPr lang="fr-FR"/>
          </a:p>
        </p:txBody>
      </p:sp>
    </p:spTree>
    <p:extLst>
      <p:ext uri="{BB962C8B-B14F-4D97-AF65-F5344CB8AC3E}">
        <p14:creationId xmlns:p14="http://schemas.microsoft.com/office/powerpoint/2010/main" val="416729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32FFC6-F184-584E-A794-6866FC70A5F4}" type="slidenum">
              <a:rPr lang="fr-FR" smtClean="0"/>
              <a:pPr/>
              <a:t>12</a:t>
            </a:fld>
            <a:endParaRPr lang="fr-FR"/>
          </a:p>
        </p:txBody>
      </p:sp>
    </p:spTree>
    <p:extLst>
      <p:ext uri="{BB962C8B-B14F-4D97-AF65-F5344CB8AC3E}">
        <p14:creationId xmlns:p14="http://schemas.microsoft.com/office/powerpoint/2010/main" val="246007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32FFC6-F184-584E-A794-6866FC70A5F4}" type="slidenum">
              <a:rPr lang="fr-FR" smtClean="0"/>
              <a:pPr/>
              <a:t>14</a:t>
            </a:fld>
            <a:endParaRPr lang="fr-FR"/>
          </a:p>
        </p:txBody>
      </p:sp>
    </p:spTree>
    <p:extLst>
      <p:ext uri="{BB962C8B-B14F-4D97-AF65-F5344CB8AC3E}">
        <p14:creationId xmlns:p14="http://schemas.microsoft.com/office/powerpoint/2010/main" val="284512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232FFC6-F184-584E-A794-6866FC70A5F4}" type="slidenum">
              <a:rPr lang="fr-FR" smtClean="0"/>
              <a:pPr/>
              <a:t>27</a:t>
            </a:fld>
            <a:endParaRPr lang="fr-FR"/>
          </a:p>
        </p:txBody>
      </p:sp>
    </p:spTree>
    <p:extLst>
      <p:ext uri="{BB962C8B-B14F-4D97-AF65-F5344CB8AC3E}">
        <p14:creationId xmlns:p14="http://schemas.microsoft.com/office/powerpoint/2010/main" val="16892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232FFC6-F184-584E-A794-6866FC70A5F4}" type="slidenum">
              <a:rPr lang="fr-FR" smtClean="0"/>
              <a:pPr/>
              <a:t>28</a:t>
            </a:fld>
            <a:endParaRPr lang="fr-FR"/>
          </a:p>
        </p:txBody>
      </p:sp>
    </p:spTree>
    <p:extLst>
      <p:ext uri="{BB962C8B-B14F-4D97-AF65-F5344CB8AC3E}">
        <p14:creationId xmlns:p14="http://schemas.microsoft.com/office/powerpoint/2010/main" val="426724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232FFC6-F184-584E-A794-6866FC70A5F4}" type="slidenum">
              <a:rPr lang="fr-FR" smtClean="0"/>
              <a:pPr/>
              <a:t>36</a:t>
            </a:fld>
            <a:endParaRPr lang="fr-FR"/>
          </a:p>
        </p:txBody>
      </p:sp>
    </p:spTree>
    <p:extLst>
      <p:ext uri="{BB962C8B-B14F-4D97-AF65-F5344CB8AC3E}">
        <p14:creationId xmlns:p14="http://schemas.microsoft.com/office/powerpoint/2010/main" val="404178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fr-FR"/>
              <a:t>Cliquez et modifiez le titre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10/29/25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BC7E7-EA8E-4DA7-915E-CC098D9BADCB}" type="datetimeFigureOut">
              <a:rPr lang="en-US" smtClean="0"/>
              <a:pPr/>
              <a:t>10/29/25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2F5E10-5301-4EE6-90D2-A6C4A3F62BED}"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fr-FR"/>
              <a:t>Cliquez et modifiez le titre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fr-FR"/>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fr-FR"/>
              <a:t>Faire glisser l'image vers l'espace réservé ou cliquer sur l'icône pour l'ajouter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fr-FR"/>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fr-FR"/>
              <a:t>Faire glisser l'image vers l'espace réservé ou cliquer sur l'icône pour l'ajouter</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fr-FR"/>
              <a:t>Faire glisser l'image vers l'espace réservé ou cliquer sur l'icône pour l'ajouter</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fr-FR"/>
              <a:t>Faire glisser l'image vers l'espace réservé ou cliquer sur l'icône pour l'ajouter</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10/29/25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fr-FR"/>
              <a:t>Cliquez et modifiez le titre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10/29/25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erme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9BC7E7-EA8E-4DA7-915E-CC098D9BADCB}" type="datetimeFigureOut">
              <a:rPr lang="en-US" smtClean="0"/>
              <a:pPr/>
              <a:t>10/29/25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10/29/25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fr-FR"/>
              <a:t>Cliquez et modifiez le titre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10/29/25</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pPr/>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7" name="Date Placeholder 6"/>
          <p:cNvSpPr>
            <a:spLocks noGrp="1"/>
          </p:cNvSpPr>
          <p:nvPr>
            <p:ph type="dt" sz="half" idx="10"/>
          </p:nvPr>
        </p:nvSpPr>
        <p:spPr/>
        <p:txBody>
          <a:bodyPr/>
          <a:lstStyle/>
          <a:p>
            <a:fld id="{679BC7E7-EA8E-4DA7-915E-CC098D9BADCB}" type="datetimeFigureOut">
              <a:rPr lang="en-US" smtClean="0"/>
              <a:pPr/>
              <a:t>10/29/25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Date Placeholder 2"/>
          <p:cNvSpPr>
            <a:spLocks noGrp="1"/>
          </p:cNvSpPr>
          <p:nvPr>
            <p:ph type="dt" sz="half" idx="10"/>
          </p:nvPr>
        </p:nvSpPr>
        <p:spPr/>
        <p:txBody>
          <a:bodyPr/>
          <a:lstStyle/>
          <a:p>
            <a:fld id="{679BC7E7-EA8E-4DA7-915E-CC098D9BADCB}" type="datetimeFigureOut">
              <a:rPr lang="en-US" smtClean="0"/>
              <a:pPr/>
              <a:t>10/29/25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fr-FR"/>
              <a:t>Cliquez et modifiez le titre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679BC7E7-EA8E-4DA7-915E-CC098D9BADCB}" type="datetimeFigureOut">
              <a:rPr lang="en-US" smtClean="0"/>
              <a:pPr/>
              <a:t>10/29/25</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9F2F5E10-5301-4EE6-90D2-A6C4A3F62BED}"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043608" y="914400"/>
            <a:ext cx="7056784" cy="3636818"/>
          </a:xfrm>
        </p:spPr>
        <p:txBody>
          <a:bodyPr>
            <a:normAutofit/>
          </a:bodyPr>
          <a:lstStyle/>
          <a:p>
            <a:r>
              <a:rPr lang="fr-FR" sz="5200" b="1" dirty="0"/>
              <a:t>NOMENCLATURE :</a:t>
            </a:r>
          </a:p>
          <a:p>
            <a:r>
              <a:rPr lang="fr-FR" sz="4400" b="1" dirty="0"/>
              <a:t>Bien la connaître </a:t>
            </a:r>
          </a:p>
          <a:p>
            <a:r>
              <a:rPr lang="fr-FR" sz="4400" b="1" dirty="0"/>
              <a:t>et Son utilisation…</a:t>
            </a:r>
          </a:p>
          <a:p>
            <a:r>
              <a:rPr lang="fr-FR" sz="2600" b="1" dirty="0"/>
              <a:t>Dr Gérard MOTTO </a:t>
            </a:r>
          </a:p>
          <a:p>
            <a:endParaRPr lang="fr-FR" sz="2600" b="1" dirty="0"/>
          </a:p>
          <a:p>
            <a:r>
              <a:rPr lang="fr-FR" sz="2600" b="1" dirty="0"/>
              <a:t>Version 2025</a:t>
            </a:r>
          </a:p>
          <a:p>
            <a:endParaRPr lang="fr-FR" sz="6000" b="1" dirty="0">
              <a:solidFill>
                <a:srgbClr val="FF0000"/>
              </a:solidFill>
            </a:endParaRPr>
          </a:p>
        </p:txBody>
      </p:sp>
      <p:sp>
        <p:nvSpPr>
          <p:cNvPr id="2" name="ZoneTexte 1">
            <a:extLst>
              <a:ext uri="{FF2B5EF4-FFF2-40B4-BE49-F238E27FC236}">
                <a16:creationId xmlns:a16="http://schemas.microsoft.com/office/drawing/2014/main" id="{22F90908-7163-9B91-1CCC-57E2A2FBDCD4}"/>
              </a:ext>
            </a:extLst>
          </p:cNvPr>
          <p:cNvSpPr txBox="1"/>
          <p:nvPr/>
        </p:nvSpPr>
        <p:spPr>
          <a:xfrm>
            <a:off x="10709910" y="377190"/>
            <a:ext cx="184731" cy="369332"/>
          </a:xfrm>
          <a:prstGeom prst="rect">
            <a:avLst/>
          </a:prstGeom>
          <a:noFill/>
        </p:spPr>
        <p:txBody>
          <a:bodyPr wrap="none" rtlCol="0">
            <a:spAutoFit/>
          </a:bodyPr>
          <a:lstStyle/>
          <a:p>
            <a:endParaRPr lang="fr-FR" u="sng" dirty="0"/>
          </a:p>
        </p:txBody>
      </p:sp>
    </p:spTree>
    <p:extLst>
      <p:ext uri="{BB962C8B-B14F-4D97-AF65-F5344CB8AC3E}">
        <p14:creationId xmlns:p14="http://schemas.microsoft.com/office/powerpoint/2010/main" val="4251122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98944" y="2109265"/>
            <a:ext cx="8141860" cy="4524315"/>
          </a:xfrm>
          <a:prstGeom prst="rect">
            <a:avLst/>
          </a:prstGeom>
          <a:noFill/>
        </p:spPr>
        <p:txBody>
          <a:bodyPr wrap="square" rtlCol="0">
            <a:spAutoFit/>
          </a:bodyPr>
          <a:lstStyle/>
          <a:p>
            <a:endParaRPr lang="fr-FR" b="1" dirty="0"/>
          </a:p>
          <a:p>
            <a:endParaRPr lang="fr-FR" b="1" dirty="0"/>
          </a:p>
          <a:p>
            <a:endParaRPr lang="fr-FR" b="1" dirty="0"/>
          </a:p>
          <a:p>
            <a:endParaRPr lang="fr-FR" b="1" dirty="0"/>
          </a:p>
          <a:p>
            <a:endParaRPr lang="fr-FR" b="1" dirty="0"/>
          </a:p>
          <a:p>
            <a:endParaRPr lang="fr-FR" b="1" dirty="0"/>
          </a:p>
          <a:p>
            <a:r>
              <a:rPr lang="fr-FR" b="1" dirty="0"/>
              <a:t>	</a:t>
            </a:r>
          </a:p>
          <a:p>
            <a:endParaRPr lang="fr-FR" b="1" dirty="0"/>
          </a:p>
          <a:p>
            <a:r>
              <a:rPr lang="fr-FR" b="1" dirty="0"/>
              <a:t>○ Doit comporter : un diagnostic , un plan de traitement concernant les dysmorphoses corrigibles et la  durée probable du traitement</a:t>
            </a:r>
          </a:p>
          <a:p>
            <a:endParaRPr lang="fr-FR" b="1" dirty="0"/>
          </a:p>
          <a:p>
            <a:r>
              <a:rPr lang="fr-FR" b="1" dirty="0"/>
              <a:t>○ Aucun acte en TO n’est opposable (sauf pour les CSS et AME : voir plus loin)   Mais ATTENTION :  notion de tact et mesure</a:t>
            </a:r>
          </a:p>
          <a:p>
            <a:r>
              <a:rPr lang="fr-FR" b="1" dirty="0"/>
              <a:t>    Attention : les actes remboursables en CCAM éventuellement utilisés par nous le sont</a:t>
            </a:r>
          </a:p>
          <a:p>
            <a:endParaRPr lang="fr-FR" b="1" u="sng" dirty="0"/>
          </a:p>
        </p:txBody>
      </p:sp>
      <p:sp>
        <p:nvSpPr>
          <p:cNvPr id="8" name="Demi-cadre 7"/>
          <p:cNvSpPr/>
          <p:nvPr/>
        </p:nvSpPr>
        <p:spPr>
          <a:xfrm rot="8112490">
            <a:off x="5250251" y="3075603"/>
            <a:ext cx="566982" cy="612372"/>
          </a:xfrm>
          <a:prstGeom prst="halfFrame">
            <a:avLst>
              <a:gd name="adj1" fmla="val 33333"/>
              <a:gd name="adj2" fmla="val 1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1" name="Rectangle à coins arrondis 10"/>
          <p:cNvSpPr/>
          <p:nvPr/>
        </p:nvSpPr>
        <p:spPr>
          <a:xfrm>
            <a:off x="1122624" y="2732977"/>
            <a:ext cx="6474933" cy="129278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457200" y="2055238"/>
            <a:ext cx="7860890" cy="2400657"/>
          </a:xfrm>
          <a:prstGeom prst="rect">
            <a:avLst/>
          </a:prstGeom>
          <a:noFill/>
        </p:spPr>
        <p:txBody>
          <a:bodyPr wrap="square" rtlCol="0">
            <a:spAutoFit/>
          </a:bodyPr>
          <a:lstStyle/>
          <a:p>
            <a:endParaRPr lang="fr-FR" b="1" dirty="0">
              <a:solidFill>
                <a:srgbClr val="7030A0"/>
              </a:solidFill>
            </a:endParaRPr>
          </a:p>
          <a:p>
            <a:r>
              <a:rPr lang="fr-FR" b="1" dirty="0">
                <a:solidFill>
                  <a:srgbClr val="7030A0"/>
                </a:solidFill>
              </a:rPr>
              <a:t> La demande d’AP est nécessaire également pour :</a:t>
            </a:r>
          </a:p>
          <a:p>
            <a:endParaRPr lang="fr-FR" b="1" dirty="0"/>
          </a:p>
          <a:p>
            <a:r>
              <a:rPr lang="fr-FR" b="1" dirty="0"/>
              <a:t>	 ○ </a:t>
            </a:r>
            <a:r>
              <a:rPr lang="fr-FR" sz="2000" b="1" dirty="0"/>
              <a:t>changement de praticien	</a:t>
            </a:r>
            <a:r>
              <a:rPr lang="fr-FR" b="1" dirty="0"/>
              <a:t>	    </a:t>
            </a:r>
          </a:p>
          <a:p>
            <a:r>
              <a:rPr lang="fr-FR" b="1" dirty="0"/>
              <a:t>					              </a:t>
            </a:r>
            <a:r>
              <a:rPr lang="fr-FR" sz="2000" b="1" dirty="0"/>
              <a:t>Nouvelle  DAP </a:t>
            </a:r>
          </a:p>
          <a:p>
            <a:r>
              <a:rPr lang="fr-FR" b="1" dirty="0"/>
              <a:t>	○ </a:t>
            </a:r>
            <a:r>
              <a:rPr lang="fr-FR" sz="2000" b="1" dirty="0"/>
              <a:t>changement de plan de traitement </a:t>
            </a:r>
          </a:p>
          <a:p>
            <a:r>
              <a:rPr lang="fr-FR" b="1" dirty="0"/>
              <a:t>	</a:t>
            </a:r>
          </a:p>
          <a:p>
            <a:endParaRPr lang="fr-FR" b="1" u="sng" dirty="0"/>
          </a:p>
        </p:txBody>
      </p:sp>
      <p:sp>
        <p:nvSpPr>
          <p:cNvPr id="4" name="Titre 3"/>
          <p:cNvSpPr>
            <a:spLocks noGrp="1"/>
          </p:cNvSpPr>
          <p:nvPr>
            <p:ph type="title"/>
          </p:nvPr>
        </p:nvSpPr>
        <p:spPr/>
        <p:txBody>
          <a:bodyPr/>
          <a:lstStyle/>
          <a:p>
            <a:r>
              <a:rPr lang="fr-FR" b="1" dirty="0"/>
              <a:t>ACTES d’ORTHODONTIE</a:t>
            </a:r>
            <a:br>
              <a:rPr lang="fr-FR" dirty="0"/>
            </a:br>
            <a:r>
              <a:rPr lang="fr-FR" b="1" dirty="0"/>
              <a:t>EN TO</a:t>
            </a:r>
            <a:r>
              <a:rPr lang="fr-FR" dirty="0"/>
              <a:t> </a:t>
            </a:r>
          </a:p>
        </p:txBody>
      </p:sp>
    </p:spTree>
    <p:extLst>
      <p:ext uri="{BB962C8B-B14F-4D97-AF65-F5344CB8AC3E}">
        <p14:creationId xmlns:p14="http://schemas.microsoft.com/office/powerpoint/2010/main" val="69927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8" end="8"/>
                                            </p:txEl>
                                          </p:spTgt>
                                        </p:tgtEl>
                                        <p:attrNameLst>
                                          <p:attrName>style.visibility</p:attrName>
                                        </p:attrNameLst>
                                      </p:cBhvr>
                                      <p:to>
                                        <p:strVal val="visible"/>
                                      </p:to>
                                    </p:set>
                                    <p:animEffect transition="in" filter="dissolve">
                                      <p:cBhvr>
                                        <p:cTn id="18" dur="500"/>
                                        <p:tgtEl>
                                          <p:spTgt spid="5">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dissolve">
                                      <p:cBhvr>
                                        <p:cTn id="23" dur="500"/>
                                        <p:tgtEl>
                                          <p:spTgt spid="5">
                                            <p:txEl>
                                              <p:pRg st="10" end="1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11" end="11"/>
                                            </p:txEl>
                                          </p:spTgt>
                                        </p:tgtEl>
                                        <p:attrNameLst>
                                          <p:attrName>style.visibility</p:attrName>
                                        </p:attrNameLst>
                                      </p:cBhvr>
                                      <p:to>
                                        <p:strVal val="visible"/>
                                      </p:to>
                                    </p:set>
                                    <p:animEffect transition="in" filter="dissolve">
                                      <p:cBhvr>
                                        <p:cTn id="28"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DEMANDE D’AP</a:t>
            </a:r>
            <a:br>
              <a:rPr lang="fr-FR" dirty="0"/>
            </a:br>
            <a:r>
              <a:rPr lang="fr-FR" dirty="0"/>
              <a:t>Début et Renouvellement</a:t>
            </a:r>
          </a:p>
        </p:txBody>
      </p:sp>
      <p:sp>
        <p:nvSpPr>
          <p:cNvPr id="3" name="Espace réservé du contenu 2"/>
          <p:cNvSpPr>
            <a:spLocks noGrp="1"/>
          </p:cNvSpPr>
          <p:nvPr>
            <p:ph idx="1"/>
          </p:nvPr>
        </p:nvSpPr>
        <p:spPr/>
        <p:txBody>
          <a:bodyPr>
            <a:normAutofit fontScale="92500"/>
          </a:bodyPr>
          <a:lstStyle/>
          <a:p>
            <a:r>
              <a:rPr lang="fr-FR" b="1" dirty="0">
                <a:solidFill>
                  <a:schemeClr val="tx1"/>
                </a:solidFill>
              </a:rPr>
              <a:t>1</a:t>
            </a:r>
            <a:r>
              <a:rPr lang="fr-FR" b="1" baseline="30000" dirty="0">
                <a:solidFill>
                  <a:schemeClr val="tx1"/>
                </a:solidFill>
              </a:rPr>
              <a:t>ère</a:t>
            </a:r>
            <a:r>
              <a:rPr lang="fr-FR" b="1" dirty="0">
                <a:solidFill>
                  <a:schemeClr val="tx1"/>
                </a:solidFill>
              </a:rPr>
              <a:t> DEMANDE  :  Mettre 1</a:t>
            </a:r>
            <a:r>
              <a:rPr lang="fr-FR" b="1" baseline="30000" dirty="0">
                <a:solidFill>
                  <a:schemeClr val="tx1"/>
                </a:solidFill>
              </a:rPr>
              <a:t>ère</a:t>
            </a:r>
            <a:r>
              <a:rPr lang="fr-FR" b="1" dirty="0">
                <a:solidFill>
                  <a:schemeClr val="tx1"/>
                </a:solidFill>
              </a:rPr>
              <a:t> Année et TO 90 X 2</a:t>
            </a:r>
          </a:p>
          <a:p>
            <a:r>
              <a:rPr lang="fr-FR" b="1" dirty="0">
                <a:solidFill>
                  <a:schemeClr val="tx1"/>
                </a:solidFill>
              </a:rPr>
              <a:t>RENOUVELLEMENT  :  Mettre les N° de Semestre ( 3</a:t>
            </a:r>
            <a:r>
              <a:rPr lang="fr-FR" b="1" baseline="30000" dirty="0">
                <a:solidFill>
                  <a:schemeClr val="tx1"/>
                </a:solidFill>
              </a:rPr>
              <a:t>ème</a:t>
            </a:r>
            <a:r>
              <a:rPr lang="fr-FR" b="1" dirty="0">
                <a:solidFill>
                  <a:schemeClr val="tx1"/>
                </a:solidFill>
              </a:rPr>
              <a:t> + 4</a:t>
            </a:r>
            <a:r>
              <a:rPr lang="fr-FR" b="1" baseline="30000" dirty="0">
                <a:solidFill>
                  <a:schemeClr val="tx1"/>
                </a:solidFill>
              </a:rPr>
              <a:t>ème</a:t>
            </a:r>
            <a:r>
              <a:rPr lang="fr-FR" b="1" dirty="0">
                <a:solidFill>
                  <a:schemeClr val="tx1"/>
                </a:solidFill>
              </a:rPr>
              <a:t> ) et TO 90 X 2</a:t>
            </a:r>
          </a:p>
          <a:p>
            <a:r>
              <a:rPr lang="fr-FR" b="1" dirty="0">
                <a:solidFill>
                  <a:schemeClr val="tx1"/>
                </a:solidFill>
              </a:rPr>
              <a:t>RENOUVELLEMENT : Au minimum à la date anniversaire du début de Traitement ( indépendant du règlement ! )</a:t>
            </a:r>
          </a:p>
          <a:p>
            <a:r>
              <a:rPr lang="fr-FR" b="1" dirty="0">
                <a:solidFill>
                  <a:schemeClr val="tx1"/>
                </a:solidFill>
              </a:rPr>
              <a:t>Demandes de SURVEILLANCE : Après un Semestre effectué , ou au minimum un Trimestre</a:t>
            </a:r>
          </a:p>
        </p:txBody>
      </p:sp>
    </p:spTree>
    <p:extLst>
      <p:ext uri="{BB962C8B-B14F-4D97-AF65-F5344CB8AC3E}">
        <p14:creationId xmlns:p14="http://schemas.microsoft.com/office/powerpoint/2010/main" val="62071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DEMANDES d’AP</a:t>
            </a:r>
            <a:br>
              <a:rPr lang="fr-FR" dirty="0"/>
            </a:br>
            <a:r>
              <a:rPr lang="fr-FR" dirty="0"/>
              <a:t>EXEMPLE</a:t>
            </a:r>
          </a:p>
        </p:txBody>
      </p:sp>
      <p:pic>
        <p:nvPicPr>
          <p:cNvPr id="7" name="Image 6">
            <a:extLst>
              <a:ext uri="{FF2B5EF4-FFF2-40B4-BE49-F238E27FC236}">
                <a16:creationId xmlns:a16="http://schemas.microsoft.com/office/drawing/2014/main" id="{3E757562-2EA7-8D47-86AE-987993F7E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09" y="1696065"/>
            <a:ext cx="9851922" cy="5161934"/>
          </a:xfrm>
          <a:prstGeom prst="rect">
            <a:avLst/>
          </a:prstGeom>
        </p:spPr>
      </p:pic>
    </p:spTree>
    <p:extLst>
      <p:ext uri="{BB962C8B-B14F-4D97-AF65-F5344CB8AC3E}">
        <p14:creationId xmlns:p14="http://schemas.microsoft.com/office/powerpoint/2010/main" val="39359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DEMANDES d’AP</a:t>
            </a:r>
            <a:br>
              <a:rPr lang="fr-FR" dirty="0"/>
            </a:br>
            <a:r>
              <a:rPr lang="fr-FR" dirty="0"/>
              <a:t>EXEMPLE</a:t>
            </a:r>
          </a:p>
        </p:txBody>
      </p:sp>
      <p:pic>
        <p:nvPicPr>
          <p:cNvPr id="5" name="Image 4">
            <a:extLst>
              <a:ext uri="{FF2B5EF4-FFF2-40B4-BE49-F238E27FC236}">
                <a16:creationId xmlns:a16="http://schemas.microsoft.com/office/drawing/2014/main" id="{437E2917-9379-2B42-A93F-A74F2EF92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813"/>
            <a:ext cx="9144000" cy="5412657"/>
          </a:xfrm>
          <a:prstGeom prst="rect">
            <a:avLst/>
          </a:prstGeom>
        </p:spPr>
      </p:pic>
    </p:spTree>
    <p:extLst>
      <p:ext uri="{BB962C8B-B14F-4D97-AF65-F5344CB8AC3E}">
        <p14:creationId xmlns:p14="http://schemas.microsoft.com/office/powerpoint/2010/main" val="269753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DEMANDES d’AP</a:t>
            </a:r>
            <a:br>
              <a:rPr lang="fr-FR" dirty="0"/>
            </a:br>
            <a:r>
              <a:rPr lang="fr-FR" dirty="0"/>
              <a:t>Renouvellement</a:t>
            </a:r>
          </a:p>
        </p:txBody>
      </p:sp>
      <p:pic>
        <p:nvPicPr>
          <p:cNvPr id="7" name="Image 6">
            <a:extLst>
              <a:ext uri="{FF2B5EF4-FFF2-40B4-BE49-F238E27FC236}">
                <a16:creationId xmlns:a16="http://schemas.microsoft.com/office/drawing/2014/main" id="{0AA19EC5-B1B7-5445-808C-376A031C9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87" y="1488141"/>
            <a:ext cx="10250129" cy="5502593"/>
          </a:xfrm>
          <a:prstGeom prst="rect">
            <a:avLst/>
          </a:prstGeom>
        </p:spPr>
      </p:pic>
    </p:spTree>
    <p:extLst>
      <p:ext uri="{BB962C8B-B14F-4D97-AF65-F5344CB8AC3E}">
        <p14:creationId xmlns:p14="http://schemas.microsoft.com/office/powerpoint/2010/main" val="4934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DEMANDES d’AP</a:t>
            </a:r>
            <a:br>
              <a:rPr lang="fr-FR" sz="3200" dirty="0"/>
            </a:br>
            <a:r>
              <a:rPr lang="fr-FR" sz="3200" dirty="0"/>
              <a:t>Renouvellement: Respect de la date !</a:t>
            </a:r>
          </a:p>
        </p:txBody>
      </p:sp>
      <p:pic>
        <p:nvPicPr>
          <p:cNvPr id="4" name="Image 3">
            <a:extLst>
              <a:ext uri="{FF2B5EF4-FFF2-40B4-BE49-F238E27FC236}">
                <a16:creationId xmlns:a16="http://schemas.microsoft.com/office/drawing/2014/main" id="{AF828DE7-8F9B-5E47-9EF2-4BE755B75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6064"/>
            <a:ext cx="9144000" cy="5309419"/>
          </a:xfrm>
          <a:prstGeom prst="rect">
            <a:avLst/>
          </a:prstGeom>
        </p:spPr>
      </p:pic>
    </p:spTree>
    <p:extLst>
      <p:ext uri="{BB962C8B-B14F-4D97-AF65-F5344CB8AC3E}">
        <p14:creationId xmlns:p14="http://schemas.microsoft.com/office/powerpoint/2010/main" val="290024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EXAMENS</a:t>
            </a:r>
            <a:r>
              <a:rPr lang="fr-FR" dirty="0"/>
              <a:t> </a:t>
            </a:r>
            <a:br>
              <a:rPr lang="fr-FR" dirty="0"/>
            </a:br>
            <a:endParaRPr lang="fr-FR" dirty="0"/>
          </a:p>
        </p:txBody>
      </p:sp>
      <p:sp>
        <p:nvSpPr>
          <p:cNvPr id="3" name="Espace réservé du contenu 2"/>
          <p:cNvSpPr>
            <a:spLocks noGrp="1"/>
          </p:cNvSpPr>
          <p:nvPr>
            <p:ph idx="1"/>
          </p:nvPr>
        </p:nvSpPr>
        <p:spPr>
          <a:xfrm>
            <a:off x="739775" y="2770094"/>
            <a:ext cx="7662864" cy="3750534"/>
          </a:xfrm>
        </p:spPr>
        <p:txBody>
          <a:bodyPr>
            <a:normAutofit fontScale="77500" lnSpcReduction="20000"/>
          </a:bodyPr>
          <a:lstStyle/>
          <a:p>
            <a:pPr marL="0" indent="0">
              <a:buNone/>
            </a:pPr>
            <a:r>
              <a:rPr lang="fr-FR" b="1" dirty="0">
                <a:solidFill>
                  <a:srgbClr val="000000"/>
                </a:solidFill>
              </a:rPr>
              <a:t>Tout ce qui est nécessaire à l’établissement du diagnostic et du plan de traitement</a:t>
            </a:r>
          </a:p>
          <a:p>
            <a:pPr marL="0" indent="0">
              <a:buNone/>
            </a:pPr>
            <a:r>
              <a:rPr lang="fr-FR" b="1" dirty="0">
                <a:solidFill>
                  <a:srgbClr val="000000"/>
                </a:solidFill>
              </a:rPr>
              <a:t>Prise d’empreintes : sans précision de méthode :</a:t>
            </a:r>
          </a:p>
          <a:p>
            <a:pPr marL="0" indent="0">
              <a:buNone/>
            </a:pPr>
            <a:r>
              <a:rPr lang="fr-FR" b="1" dirty="0">
                <a:solidFill>
                  <a:srgbClr val="000000"/>
                </a:solidFill>
              </a:rPr>
              <a:t>Alginate (empreintes physiques) ou empreintes optiques (numérisées)</a:t>
            </a:r>
          </a:p>
          <a:p>
            <a:pPr marL="0" indent="0">
              <a:buNone/>
            </a:pPr>
            <a:r>
              <a:rPr lang="fr-FR" b="1" dirty="0">
                <a:solidFill>
                  <a:srgbClr val="000000"/>
                </a:solidFill>
              </a:rPr>
              <a:t>Photographies intra et extra-buccales</a:t>
            </a:r>
          </a:p>
          <a:p>
            <a:pPr marL="0" indent="0">
              <a:buNone/>
            </a:pPr>
            <a:r>
              <a:rPr lang="fr-FR" b="1" dirty="0">
                <a:solidFill>
                  <a:srgbClr val="000000"/>
                </a:solidFill>
              </a:rPr>
              <a:t>Radiographies (cotées à part en Z)</a:t>
            </a:r>
          </a:p>
          <a:p>
            <a:pPr marL="0" indent="0">
              <a:buNone/>
            </a:pPr>
            <a:r>
              <a:rPr lang="fr-FR" b="1" dirty="0">
                <a:solidFill>
                  <a:srgbClr val="000000"/>
                </a:solidFill>
              </a:rPr>
              <a:t>Tous autres examens nécessaires </a:t>
            </a:r>
          </a:p>
          <a:p>
            <a:pPr marL="0" indent="0">
              <a:buNone/>
            </a:pPr>
            <a:r>
              <a:rPr lang="fr-FR" sz="2800" b="1" dirty="0">
                <a:solidFill>
                  <a:srgbClr val="000000"/>
                </a:solidFill>
              </a:rPr>
              <a:t> Le tout est coté TO 15 et on y ajoute TO 5 pour l’analyse céphalométrique </a:t>
            </a:r>
            <a:r>
              <a:rPr lang="fr-FR" b="1" dirty="0">
                <a:solidFill>
                  <a:srgbClr val="FF0000"/>
                </a:solidFill>
              </a:rPr>
              <a:t>(attention analyse ne signifie pas tracé !) </a:t>
            </a:r>
          </a:p>
          <a:p>
            <a:endParaRPr lang="fr-FR" b="1" dirty="0"/>
          </a:p>
        </p:txBody>
      </p:sp>
    </p:spTree>
    <p:extLst>
      <p:ext uri="{BB962C8B-B14F-4D97-AF65-F5344CB8AC3E}">
        <p14:creationId xmlns:p14="http://schemas.microsoft.com/office/powerpoint/2010/main" val="33462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EXAMENS</a:t>
            </a:r>
            <a:br>
              <a:rPr lang="fr-FR" b="1" dirty="0"/>
            </a:br>
            <a:r>
              <a:rPr lang="fr-FR" b="1" dirty="0"/>
              <a:t>cotation</a:t>
            </a:r>
            <a:r>
              <a:rPr lang="fr-FR" dirty="0"/>
              <a:t> </a:t>
            </a:r>
          </a:p>
        </p:txBody>
      </p:sp>
      <p:sp>
        <p:nvSpPr>
          <p:cNvPr id="12" name="Rectangle à coins arrondis 11"/>
          <p:cNvSpPr/>
          <p:nvPr/>
        </p:nvSpPr>
        <p:spPr>
          <a:xfrm>
            <a:off x="457200" y="2438148"/>
            <a:ext cx="8138245" cy="3901037"/>
          </a:xfrm>
          <a:prstGeom prst="roundRect">
            <a:avLst/>
          </a:prstGeom>
          <a:ln w="6350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4" name="Rectangle 13"/>
          <p:cNvSpPr/>
          <p:nvPr/>
        </p:nvSpPr>
        <p:spPr>
          <a:xfrm>
            <a:off x="739775" y="2785563"/>
            <a:ext cx="7481462" cy="3046988"/>
          </a:xfrm>
          <a:prstGeom prst="rect">
            <a:avLst/>
          </a:prstGeom>
        </p:spPr>
        <p:txBody>
          <a:bodyPr wrap="square">
            <a:spAutoFit/>
          </a:bodyPr>
          <a:lstStyle/>
          <a:p>
            <a:r>
              <a:rPr lang="fr-FR" sz="2400" b="1" dirty="0">
                <a:solidFill>
                  <a:srgbClr val="800000"/>
                </a:solidFill>
              </a:rPr>
              <a:t>Rappel                      </a:t>
            </a:r>
            <a:r>
              <a:rPr lang="fr-FR" b="1" dirty="0">
                <a:solidFill>
                  <a:srgbClr val="800000"/>
                </a:solidFill>
              </a:rPr>
              <a:t>TO 15 comprend :	</a:t>
            </a:r>
            <a:r>
              <a:rPr lang="fr-FR" b="1" dirty="0"/>
              <a:t>	</a:t>
            </a:r>
          </a:p>
          <a:p>
            <a:endParaRPr lang="fr-FR" b="1" dirty="0"/>
          </a:p>
          <a:p>
            <a:r>
              <a:rPr lang="fr-FR" b="1" dirty="0"/>
              <a:t>		Les examens</a:t>
            </a:r>
          </a:p>
          <a:p>
            <a:endParaRPr lang="fr-FR" b="1" dirty="0"/>
          </a:p>
          <a:p>
            <a:r>
              <a:rPr lang="fr-FR" b="1" dirty="0"/>
              <a:t>		L’établissement du diagnostic</a:t>
            </a:r>
          </a:p>
          <a:p>
            <a:endParaRPr lang="fr-FR" b="1" dirty="0"/>
          </a:p>
          <a:p>
            <a:r>
              <a:rPr lang="fr-FR" b="1" dirty="0"/>
              <a:t>		La formulation du plan de traitement avec sa durée              prévisible</a:t>
            </a:r>
          </a:p>
          <a:p>
            <a:r>
              <a:rPr lang="fr-FR" b="1" dirty="0"/>
              <a:t>		</a:t>
            </a:r>
          </a:p>
          <a:p>
            <a:r>
              <a:rPr lang="fr-FR" b="1" dirty="0"/>
              <a:t>		</a:t>
            </a:r>
            <a:r>
              <a:rPr lang="fr-FR" sz="2400" b="1" dirty="0"/>
              <a:t>Le tout matérialisé par la demande d’AP</a:t>
            </a:r>
          </a:p>
        </p:txBody>
      </p:sp>
    </p:spTree>
    <p:extLst>
      <p:ext uri="{BB962C8B-B14F-4D97-AF65-F5344CB8AC3E}">
        <p14:creationId xmlns:p14="http://schemas.microsoft.com/office/powerpoint/2010/main" val="35559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p:tgtEl>
                                          <p:spTgt spid="14">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 calcmode="lin" valueType="num">
                                      <p:cBhvr additive="base">
                                        <p:cTn id="23" dur="500"/>
                                        <p:tgtEl>
                                          <p:spTgt spid="14">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anim calcmode="lin" valueType="num">
                                      <p:cBhvr additive="base">
                                        <p:cTn id="29" dur="500"/>
                                        <p:tgtEl>
                                          <p:spTgt spid="14">
                                            <p:txEl>
                                              <p:pRg st="6" end="6"/>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anim calcmode="lin" valueType="num">
                                      <p:cBhvr additive="base">
                                        <p:cTn id="35" dur="500"/>
                                        <p:tgtEl>
                                          <p:spTgt spid="14">
                                            <p:txEl>
                                              <p:pRg st="8" end="8"/>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3A9447-D0A6-B438-7119-6C24922D4BCD}"/>
              </a:ext>
            </a:extLst>
          </p:cNvPr>
          <p:cNvSpPr>
            <a:spLocks noGrp="1"/>
          </p:cNvSpPr>
          <p:nvPr>
            <p:ph type="title"/>
          </p:nvPr>
        </p:nvSpPr>
        <p:spPr/>
        <p:txBody>
          <a:bodyPr/>
          <a:lstStyle/>
          <a:p>
            <a:r>
              <a:rPr lang="fr-FR" dirty="0"/>
              <a:t>LES EXAMENS</a:t>
            </a:r>
          </a:p>
        </p:txBody>
      </p:sp>
      <p:sp>
        <p:nvSpPr>
          <p:cNvPr id="3" name="Espace réservé du contenu 2">
            <a:extLst>
              <a:ext uri="{FF2B5EF4-FFF2-40B4-BE49-F238E27FC236}">
                <a16:creationId xmlns:a16="http://schemas.microsoft.com/office/drawing/2014/main" id="{02030692-9010-A262-901D-9F39C9F12EF7}"/>
              </a:ext>
            </a:extLst>
          </p:cNvPr>
          <p:cNvSpPr>
            <a:spLocks noGrp="1"/>
          </p:cNvSpPr>
          <p:nvPr>
            <p:ph idx="1"/>
          </p:nvPr>
        </p:nvSpPr>
        <p:spPr/>
        <p:txBody>
          <a:bodyPr>
            <a:normAutofit lnSpcReduction="10000"/>
          </a:bodyPr>
          <a:lstStyle/>
          <a:p>
            <a:r>
              <a:rPr lang="fr-FR" b="1" dirty="0"/>
              <a:t>Le TO 15 + 5 n’est cotable qu’une seule fois par patient pour un même praticien</a:t>
            </a:r>
          </a:p>
          <a:p>
            <a:r>
              <a:rPr lang="fr-FR" b="1" dirty="0"/>
              <a:t>Si il y a une interruption de traitement ( DAP de surveillance ou non), que le traitement soit repris ensuite  ( impérativement avant 16 ans si le patient n’est plus en surveillance) par le même praticien, la cotation des radiographies nécessaires est possible, mais pas du TO 15 + 5 ( RÉÉVALUATION du premier diagnostic et plan de traitement)</a:t>
            </a:r>
          </a:p>
        </p:txBody>
      </p:sp>
    </p:spTree>
    <p:extLst>
      <p:ext uri="{BB962C8B-B14F-4D97-AF65-F5344CB8AC3E}">
        <p14:creationId xmlns:p14="http://schemas.microsoft.com/office/powerpoint/2010/main" val="3304707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traitements</a:t>
            </a:r>
            <a:r>
              <a:rPr lang="fr-FR" dirty="0"/>
              <a:t> </a:t>
            </a:r>
          </a:p>
        </p:txBody>
      </p:sp>
      <p:sp>
        <p:nvSpPr>
          <p:cNvPr id="3" name="Espace réservé du contenu 2"/>
          <p:cNvSpPr>
            <a:spLocks noGrp="1"/>
          </p:cNvSpPr>
          <p:nvPr>
            <p:ph idx="1"/>
          </p:nvPr>
        </p:nvSpPr>
        <p:spPr>
          <a:xfrm>
            <a:off x="457200" y="2358766"/>
            <a:ext cx="8229600" cy="4195883"/>
          </a:xfrm>
        </p:spPr>
        <p:txBody>
          <a:bodyPr>
            <a:normAutofit fontScale="92500" lnSpcReduction="20000"/>
          </a:bodyPr>
          <a:lstStyle/>
          <a:p>
            <a:pPr lvl="0"/>
            <a:r>
              <a:rPr lang="fr-FR" sz="2400" b="1" dirty="0">
                <a:solidFill>
                  <a:srgbClr val="000000"/>
                </a:solidFill>
              </a:rPr>
              <a:t>Limité à 6 semestres </a:t>
            </a:r>
          </a:p>
          <a:p>
            <a:pPr lvl="0"/>
            <a:r>
              <a:rPr lang="fr-FR" sz="2400" b="1" dirty="0">
                <a:solidFill>
                  <a:srgbClr val="000000"/>
                </a:solidFill>
              </a:rPr>
              <a:t>Sauf  traitement </a:t>
            </a:r>
            <a:r>
              <a:rPr lang="fr-FR" sz="2400" b="1" dirty="0" err="1">
                <a:solidFill>
                  <a:srgbClr val="000000"/>
                </a:solidFill>
              </a:rPr>
              <a:t>chirurgico</a:t>
            </a:r>
            <a:r>
              <a:rPr lang="fr-FR" sz="2400" b="1" dirty="0">
                <a:solidFill>
                  <a:srgbClr val="000000"/>
                </a:solidFill>
              </a:rPr>
              <a:t>-orthodontique adulte : </a:t>
            </a:r>
            <a:r>
              <a:rPr lang="fr-FR" b="1" dirty="0">
                <a:solidFill>
                  <a:srgbClr val="000000"/>
                </a:solidFill>
              </a:rPr>
              <a:t> 1 semestre</a:t>
            </a:r>
            <a:endParaRPr lang="fr-FR" sz="1800" b="1" dirty="0">
              <a:solidFill>
                <a:srgbClr val="000000"/>
              </a:solidFill>
            </a:endParaRPr>
          </a:p>
          <a:p>
            <a:pPr lvl="0"/>
            <a:r>
              <a:rPr lang="fr-FR" sz="2400" b="1" dirty="0">
                <a:solidFill>
                  <a:srgbClr val="000000"/>
                </a:solidFill>
              </a:rPr>
              <a:t>Limité à 3 semestres en denture mixte,</a:t>
            </a:r>
            <a:r>
              <a:rPr lang="fr-FR" sz="2400" b="1" dirty="0">
                <a:solidFill>
                  <a:srgbClr val="FF0000"/>
                </a:solidFill>
              </a:rPr>
              <a:t> exceptionnellement </a:t>
            </a:r>
            <a:r>
              <a:rPr lang="fr-FR" sz="2400" b="1" dirty="0">
                <a:solidFill>
                  <a:srgbClr val="000000"/>
                </a:solidFill>
              </a:rPr>
              <a:t>4 semestres après demande justifiée et accord du Chirurgien Dentiste Conseil</a:t>
            </a:r>
            <a:endParaRPr lang="fr-FR" sz="1800" b="1" dirty="0">
              <a:solidFill>
                <a:srgbClr val="000000"/>
              </a:solidFill>
            </a:endParaRPr>
          </a:p>
          <a:p>
            <a:r>
              <a:rPr lang="fr-FR" sz="2400" b="1" dirty="0">
                <a:solidFill>
                  <a:srgbClr val="800000"/>
                </a:solidFill>
              </a:rPr>
              <a:t>Cotation TO 90 /semestre </a:t>
            </a:r>
            <a:r>
              <a:rPr lang="fr-FR" sz="1800" b="1" dirty="0">
                <a:solidFill>
                  <a:srgbClr val="800000"/>
                </a:solidFill>
              </a:rPr>
              <a:t>:  </a:t>
            </a:r>
            <a:r>
              <a:rPr lang="fr-FR" b="1" dirty="0">
                <a:solidFill>
                  <a:srgbClr val="800000"/>
                </a:solidFill>
              </a:rPr>
              <a:t>Acte global</a:t>
            </a:r>
            <a:endParaRPr lang="fr-FR" sz="1600" b="1" dirty="0">
              <a:solidFill>
                <a:srgbClr val="800000"/>
              </a:solidFill>
            </a:endParaRPr>
          </a:p>
          <a:p>
            <a:pPr lvl="2"/>
            <a:r>
              <a:rPr lang="fr-FR" b="1" dirty="0">
                <a:solidFill>
                  <a:srgbClr val="000000"/>
                </a:solidFill>
              </a:rPr>
              <a:t>Peut cependant être honoré, coté, et remboursé en deux fois : TO 45/trimestre échu</a:t>
            </a:r>
          </a:p>
          <a:p>
            <a:pPr lvl="2"/>
            <a:r>
              <a:rPr lang="fr-FR" b="1" dirty="0">
                <a:solidFill>
                  <a:srgbClr val="000000"/>
                </a:solidFill>
              </a:rPr>
              <a:t>Seul le 1</a:t>
            </a:r>
            <a:r>
              <a:rPr lang="fr-FR" b="1" baseline="30000" dirty="0">
                <a:solidFill>
                  <a:srgbClr val="000000"/>
                </a:solidFill>
              </a:rPr>
              <a:t>er</a:t>
            </a:r>
            <a:r>
              <a:rPr lang="fr-FR" b="1" dirty="0">
                <a:solidFill>
                  <a:srgbClr val="000000"/>
                </a:solidFill>
              </a:rPr>
              <a:t> semestre est honoré TO 45 au début et TO 45 à la fin</a:t>
            </a:r>
          </a:p>
          <a:p>
            <a:pPr lvl="2"/>
            <a:r>
              <a:rPr lang="fr-FR" b="1" dirty="0">
                <a:solidFill>
                  <a:srgbClr val="000000"/>
                </a:solidFill>
              </a:rPr>
              <a:t>ATTENTION   Fractionner au «  Prorata </a:t>
            </a:r>
            <a:r>
              <a:rPr lang="fr-FR" b="1" dirty="0" err="1">
                <a:solidFill>
                  <a:srgbClr val="000000"/>
                </a:solidFill>
              </a:rPr>
              <a:t>Temporis</a:t>
            </a:r>
            <a:r>
              <a:rPr lang="fr-FR" b="1" dirty="0">
                <a:solidFill>
                  <a:srgbClr val="000000"/>
                </a:solidFill>
              </a:rPr>
              <a:t> »  si abandon  ou départ n’est pas prévu dans la NGAP ( sauf pour les Médecins !) </a:t>
            </a:r>
            <a:r>
              <a:rPr lang="fr-FR" b="1" dirty="0">
                <a:solidFill>
                  <a:srgbClr val="FF0000"/>
                </a:solidFill>
              </a:rPr>
              <a:t>et n’est</a:t>
            </a:r>
            <a:r>
              <a:rPr lang="fr-FR" b="1" dirty="0">
                <a:solidFill>
                  <a:srgbClr val="000000"/>
                </a:solidFill>
              </a:rPr>
              <a:t> </a:t>
            </a:r>
            <a:r>
              <a:rPr lang="fr-FR" b="1" dirty="0">
                <a:solidFill>
                  <a:srgbClr val="FF0000"/>
                </a:solidFill>
              </a:rPr>
              <a:t>donc pas possible !</a:t>
            </a:r>
          </a:p>
          <a:p>
            <a:pPr lvl="1"/>
            <a:endParaRPr lang="fr-FR" sz="1600" b="1" dirty="0">
              <a:solidFill>
                <a:srgbClr val="000000"/>
              </a:solidFill>
            </a:endParaRPr>
          </a:p>
        </p:txBody>
      </p:sp>
    </p:spTree>
    <p:extLst>
      <p:ext uri="{BB962C8B-B14F-4D97-AF65-F5344CB8AC3E}">
        <p14:creationId xmlns:p14="http://schemas.microsoft.com/office/powerpoint/2010/main" val="17933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à coins arrondis 30"/>
          <p:cNvSpPr/>
          <p:nvPr/>
        </p:nvSpPr>
        <p:spPr>
          <a:xfrm>
            <a:off x="587729" y="2658644"/>
            <a:ext cx="2606502" cy="305128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243081"/>
            <a:ext cx="8229600" cy="777541"/>
          </a:xfrm>
        </p:spPr>
        <p:txBody>
          <a:bodyPr/>
          <a:lstStyle/>
          <a:p>
            <a:r>
              <a:rPr lang="fr-FR" sz="4000" b="1" dirty="0"/>
              <a:t>Nomenclature en</a:t>
            </a:r>
            <a:br>
              <a:rPr lang="fr-FR" sz="4000" b="1" dirty="0"/>
            </a:br>
            <a:r>
              <a:rPr lang="fr-FR" sz="4000" b="1" dirty="0"/>
              <a:t> ODF/Orthodontie</a:t>
            </a:r>
            <a:endParaRPr lang="fr-FR" sz="4000" dirty="0"/>
          </a:p>
        </p:txBody>
      </p:sp>
      <p:sp>
        <p:nvSpPr>
          <p:cNvPr id="15" name="ZoneTexte 14"/>
          <p:cNvSpPr txBox="1"/>
          <p:nvPr/>
        </p:nvSpPr>
        <p:spPr>
          <a:xfrm>
            <a:off x="3571986" y="1582493"/>
            <a:ext cx="2381324" cy="584776"/>
          </a:xfrm>
          <a:prstGeom prst="rect">
            <a:avLst/>
          </a:prstGeom>
          <a:noFill/>
        </p:spPr>
        <p:txBody>
          <a:bodyPr wrap="square" rtlCol="0">
            <a:spAutoFit/>
          </a:bodyPr>
          <a:lstStyle/>
          <a:p>
            <a:r>
              <a:rPr lang="fr-FR" sz="3200" dirty="0">
                <a:ln w="18415" cmpd="sng">
                  <a:solidFill>
                    <a:srgbClr val="FFFFFF"/>
                  </a:solidFill>
                  <a:prstDash val="solid"/>
                </a:ln>
                <a:solidFill>
                  <a:srgbClr val="FFFFFF"/>
                </a:solidFill>
                <a:effectLst>
                  <a:outerShdw blurRad="63500" dir="3600000" algn="tl" rotWithShape="0">
                    <a:srgbClr val="000000">
                      <a:alpha val="70000"/>
                    </a:srgbClr>
                  </a:outerShdw>
                </a:effectLst>
              </a:rPr>
              <a:t>3 Lettres clé</a:t>
            </a:r>
          </a:p>
        </p:txBody>
      </p:sp>
      <p:sp>
        <p:nvSpPr>
          <p:cNvPr id="17" name="Rectangle à coins arrondis 16"/>
          <p:cNvSpPr/>
          <p:nvPr/>
        </p:nvSpPr>
        <p:spPr>
          <a:xfrm>
            <a:off x="6080298" y="2658644"/>
            <a:ext cx="2606502" cy="305128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13" name="ZoneTexte 12"/>
          <p:cNvSpPr txBox="1"/>
          <p:nvPr/>
        </p:nvSpPr>
        <p:spPr>
          <a:xfrm>
            <a:off x="733461" y="2721714"/>
            <a:ext cx="2324626" cy="369332"/>
          </a:xfrm>
          <a:prstGeom prst="rect">
            <a:avLst/>
          </a:prstGeom>
          <a:noFill/>
        </p:spPr>
        <p:txBody>
          <a:bodyPr wrap="square" rtlCol="0">
            <a:spAutoFit/>
          </a:bodyPr>
          <a:lstStyle/>
          <a:p>
            <a:r>
              <a:rPr lang="fr-FR" dirty="0"/>
              <a:t>Chirurgiens Dentistes</a:t>
            </a:r>
          </a:p>
        </p:txBody>
      </p:sp>
      <p:sp>
        <p:nvSpPr>
          <p:cNvPr id="14" name="ZoneTexte 13"/>
          <p:cNvSpPr txBox="1"/>
          <p:nvPr/>
        </p:nvSpPr>
        <p:spPr>
          <a:xfrm>
            <a:off x="6741613" y="2674763"/>
            <a:ext cx="1122625" cy="369332"/>
          </a:xfrm>
          <a:prstGeom prst="rect">
            <a:avLst/>
          </a:prstGeom>
          <a:noFill/>
        </p:spPr>
        <p:txBody>
          <a:bodyPr wrap="square" rtlCol="0">
            <a:spAutoFit/>
          </a:bodyPr>
          <a:lstStyle/>
          <a:p>
            <a:r>
              <a:rPr lang="fr-FR" dirty="0"/>
              <a:t>Médecins</a:t>
            </a:r>
          </a:p>
        </p:txBody>
      </p:sp>
      <p:sp>
        <p:nvSpPr>
          <p:cNvPr id="23" name="Ellipse 22"/>
          <p:cNvSpPr/>
          <p:nvPr/>
        </p:nvSpPr>
        <p:spPr>
          <a:xfrm>
            <a:off x="6918725" y="4863670"/>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6918725" y="5056454"/>
            <a:ext cx="793774" cy="369332"/>
          </a:xfrm>
          <a:prstGeom prst="rect">
            <a:avLst/>
          </a:prstGeom>
          <a:noFill/>
        </p:spPr>
        <p:txBody>
          <a:bodyPr wrap="square" rtlCol="0">
            <a:spAutoFit/>
          </a:bodyPr>
          <a:lstStyle/>
          <a:p>
            <a:pPr algn="ctr"/>
            <a:r>
              <a:rPr lang="fr-FR" dirty="0"/>
              <a:t>ORT</a:t>
            </a:r>
          </a:p>
        </p:txBody>
      </p:sp>
      <p:sp>
        <p:nvSpPr>
          <p:cNvPr id="25" name="Ellipse 24"/>
          <p:cNvSpPr/>
          <p:nvPr/>
        </p:nvSpPr>
        <p:spPr>
          <a:xfrm>
            <a:off x="1500447" y="3228761"/>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ZoneTexte 25"/>
          <p:cNvSpPr txBox="1"/>
          <p:nvPr/>
        </p:nvSpPr>
        <p:spPr>
          <a:xfrm>
            <a:off x="1500447" y="3421545"/>
            <a:ext cx="793774" cy="369332"/>
          </a:xfrm>
          <a:prstGeom prst="rect">
            <a:avLst/>
          </a:prstGeom>
          <a:noFill/>
        </p:spPr>
        <p:txBody>
          <a:bodyPr wrap="square" rtlCol="0">
            <a:spAutoFit/>
          </a:bodyPr>
          <a:lstStyle/>
          <a:p>
            <a:pPr algn="ctr"/>
            <a:r>
              <a:rPr lang="fr-FR" dirty="0"/>
              <a:t>CS</a:t>
            </a:r>
          </a:p>
        </p:txBody>
      </p:sp>
      <p:sp>
        <p:nvSpPr>
          <p:cNvPr id="27" name="Ellipse 26"/>
          <p:cNvSpPr/>
          <p:nvPr/>
        </p:nvSpPr>
        <p:spPr>
          <a:xfrm>
            <a:off x="6918725" y="3228761"/>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p:cNvSpPr txBox="1"/>
          <p:nvPr/>
        </p:nvSpPr>
        <p:spPr>
          <a:xfrm>
            <a:off x="6863614" y="3421545"/>
            <a:ext cx="903996" cy="369332"/>
          </a:xfrm>
          <a:prstGeom prst="rect">
            <a:avLst/>
          </a:prstGeom>
          <a:noFill/>
        </p:spPr>
        <p:txBody>
          <a:bodyPr wrap="square" rtlCol="0">
            <a:spAutoFit/>
          </a:bodyPr>
          <a:lstStyle/>
          <a:p>
            <a:pPr algn="ctr"/>
            <a:r>
              <a:rPr lang="fr-FR" dirty="0"/>
              <a:t>CS</a:t>
            </a:r>
          </a:p>
        </p:txBody>
      </p:sp>
      <p:sp>
        <p:nvSpPr>
          <p:cNvPr id="6" name="Ellipse 5"/>
          <p:cNvSpPr/>
          <p:nvPr/>
        </p:nvSpPr>
        <p:spPr>
          <a:xfrm>
            <a:off x="6915762" y="4052079"/>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6915762" y="4244863"/>
            <a:ext cx="793774" cy="369332"/>
          </a:xfrm>
          <a:prstGeom prst="rect">
            <a:avLst/>
          </a:prstGeom>
          <a:noFill/>
        </p:spPr>
        <p:txBody>
          <a:bodyPr wrap="square" rtlCol="0">
            <a:spAutoFit/>
          </a:bodyPr>
          <a:lstStyle/>
          <a:p>
            <a:pPr algn="ctr"/>
            <a:r>
              <a:rPr lang="fr-FR" dirty="0"/>
              <a:t>Z</a:t>
            </a:r>
          </a:p>
        </p:txBody>
      </p:sp>
      <p:sp>
        <p:nvSpPr>
          <p:cNvPr id="29" name="Ellipse 28"/>
          <p:cNvSpPr/>
          <p:nvPr/>
        </p:nvSpPr>
        <p:spPr>
          <a:xfrm>
            <a:off x="1500447" y="4052079"/>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p:cNvSpPr txBox="1"/>
          <p:nvPr/>
        </p:nvSpPr>
        <p:spPr>
          <a:xfrm>
            <a:off x="1500447" y="4244863"/>
            <a:ext cx="793774" cy="369332"/>
          </a:xfrm>
          <a:prstGeom prst="rect">
            <a:avLst/>
          </a:prstGeom>
          <a:noFill/>
        </p:spPr>
        <p:txBody>
          <a:bodyPr wrap="square" rtlCol="0">
            <a:spAutoFit/>
          </a:bodyPr>
          <a:lstStyle/>
          <a:p>
            <a:pPr algn="ctr"/>
            <a:r>
              <a:rPr lang="fr-FR" dirty="0"/>
              <a:t>Z</a:t>
            </a:r>
          </a:p>
        </p:txBody>
      </p:sp>
      <p:sp>
        <p:nvSpPr>
          <p:cNvPr id="32" name="ZoneTexte 31"/>
          <p:cNvSpPr txBox="1"/>
          <p:nvPr/>
        </p:nvSpPr>
        <p:spPr>
          <a:xfrm>
            <a:off x="3491901" y="5102716"/>
            <a:ext cx="1976713" cy="369332"/>
          </a:xfrm>
          <a:prstGeom prst="rect">
            <a:avLst/>
          </a:prstGeom>
          <a:noFill/>
        </p:spPr>
        <p:txBody>
          <a:bodyPr wrap="square" rtlCol="0">
            <a:spAutoFit/>
          </a:bodyPr>
          <a:lstStyle/>
          <a:p>
            <a:pPr algn="ctr"/>
            <a:r>
              <a:rPr lang="fr-FR" b="1" dirty="0"/>
              <a:t>Actes d’ODF</a:t>
            </a:r>
          </a:p>
        </p:txBody>
      </p:sp>
      <p:sp>
        <p:nvSpPr>
          <p:cNvPr id="33" name="ZoneTexte 32"/>
          <p:cNvSpPr txBox="1"/>
          <p:nvPr/>
        </p:nvSpPr>
        <p:spPr>
          <a:xfrm>
            <a:off x="3571986" y="4060217"/>
            <a:ext cx="1976713" cy="646331"/>
          </a:xfrm>
          <a:prstGeom prst="rect">
            <a:avLst/>
          </a:prstGeom>
          <a:noFill/>
        </p:spPr>
        <p:txBody>
          <a:bodyPr wrap="square" rtlCol="0">
            <a:spAutoFit/>
          </a:bodyPr>
          <a:lstStyle/>
          <a:p>
            <a:pPr algn="ctr"/>
            <a:r>
              <a:rPr lang="fr-FR" b="1" dirty="0"/>
              <a:t>Actes Radiographiques</a:t>
            </a:r>
          </a:p>
        </p:txBody>
      </p:sp>
      <p:sp>
        <p:nvSpPr>
          <p:cNvPr id="34" name="ZoneTexte 33"/>
          <p:cNvSpPr txBox="1"/>
          <p:nvPr/>
        </p:nvSpPr>
        <p:spPr>
          <a:xfrm>
            <a:off x="3571987" y="3044095"/>
            <a:ext cx="1976712" cy="646331"/>
          </a:xfrm>
          <a:prstGeom prst="rect">
            <a:avLst/>
          </a:prstGeom>
          <a:noFill/>
        </p:spPr>
        <p:txBody>
          <a:bodyPr wrap="square" rtlCol="0">
            <a:spAutoFit/>
          </a:bodyPr>
          <a:lstStyle/>
          <a:p>
            <a:pPr algn="ctr"/>
            <a:r>
              <a:rPr lang="fr-FR" b="1" dirty="0"/>
              <a:t>Consultation Spécialisée</a:t>
            </a:r>
          </a:p>
        </p:txBody>
      </p:sp>
      <p:sp>
        <p:nvSpPr>
          <p:cNvPr id="21" name="Ellipse 20"/>
          <p:cNvSpPr/>
          <p:nvPr/>
        </p:nvSpPr>
        <p:spPr>
          <a:xfrm>
            <a:off x="1500447" y="4878630"/>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1500447" y="5071414"/>
            <a:ext cx="793774" cy="369332"/>
          </a:xfrm>
          <a:prstGeom prst="rect">
            <a:avLst/>
          </a:prstGeom>
          <a:noFill/>
        </p:spPr>
        <p:txBody>
          <a:bodyPr wrap="square" rtlCol="0">
            <a:spAutoFit/>
          </a:bodyPr>
          <a:lstStyle/>
          <a:p>
            <a:pPr algn="ctr"/>
            <a:r>
              <a:rPr lang="fr-FR" dirty="0"/>
              <a:t>TO</a:t>
            </a:r>
          </a:p>
        </p:txBody>
      </p:sp>
    </p:spTree>
    <p:extLst>
      <p:ext uri="{BB962C8B-B14F-4D97-AF65-F5344CB8AC3E}">
        <p14:creationId xmlns:p14="http://schemas.microsoft.com/office/powerpoint/2010/main" val="328235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linds(horizontal)">
                                      <p:cBhvr>
                                        <p:cTn id="21" dur="500"/>
                                        <p:tgtEl>
                                          <p:spTgt spid="2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linds(horizontal)">
                                      <p:cBhvr>
                                        <p:cTn id="24" dur="500"/>
                                        <p:tgtEl>
                                          <p:spTgt spid="3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linds(horizontal)">
                                      <p:cBhvr>
                                        <p:cTn id="30" dur="500"/>
                                        <p:tgtEl>
                                          <p:spTgt spid="2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linds(horizontal)">
                                      <p:cBhvr>
                                        <p:cTn id="38" dur="500"/>
                                        <p:tgtEl>
                                          <p:spTgt spid="2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linds(horizontal)">
                                      <p:cBhvr>
                                        <p:cTn id="44" dur="500"/>
                                        <p:tgtEl>
                                          <p:spTgt spid="33"/>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linds(horizont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linds(horizontal)">
                                      <p:cBhvr>
                                        <p:cTn id="58" dur="500"/>
                                        <p:tgtEl>
                                          <p:spTgt spid="21"/>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linds(horizontal)">
                                      <p:cBhvr>
                                        <p:cTn id="61" dur="500"/>
                                        <p:tgtEl>
                                          <p:spTgt spid="32"/>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linds(horizontal)">
                                      <p:cBhvr>
                                        <p:cTn id="64" dur="500"/>
                                        <p:tgtEl>
                                          <p:spTgt spid="23"/>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7" grpId="0" animBg="1"/>
      <p:bldP spid="13" grpId="0"/>
      <p:bldP spid="14" grpId="0"/>
      <p:bldP spid="23" grpId="0" animBg="1"/>
      <p:bldP spid="24" grpId="0"/>
      <p:bldP spid="25" grpId="0" animBg="1"/>
      <p:bldP spid="26" grpId="0"/>
      <p:bldP spid="27" grpId="0" animBg="1"/>
      <p:bldP spid="28" grpId="0"/>
      <p:bldP spid="6" grpId="0" animBg="1"/>
      <p:bldP spid="9" grpId="0"/>
      <p:bldP spid="29" grpId="0" animBg="1"/>
      <p:bldP spid="30" grpId="0"/>
      <p:bldP spid="32" grpId="0"/>
      <p:bldP spid="33" grpId="0"/>
      <p:bldP spid="34" grpId="0"/>
      <p:bldP spid="21"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EDBA1-DA00-934C-ADCF-62FD58080EC3}"/>
              </a:ext>
            </a:extLst>
          </p:cNvPr>
          <p:cNvSpPr>
            <a:spLocks noGrp="1"/>
          </p:cNvSpPr>
          <p:nvPr>
            <p:ph type="title"/>
          </p:nvPr>
        </p:nvSpPr>
        <p:spPr/>
        <p:txBody>
          <a:bodyPr/>
          <a:lstStyle/>
          <a:p>
            <a:r>
              <a:rPr lang="fr-FR" dirty="0"/>
              <a:t>Les traitements</a:t>
            </a:r>
          </a:p>
        </p:txBody>
      </p:sp>
      <p:sp>
        <p:nvSpPr>
          <p:cNvPr id="3" name="Espace réservé du contenu 2">
            <a:extLst>
              <a:ext uri="{FF2B5EF4-FFF2-40B4-BE49-F238E27FC236}">
                <a16:creationId xmlns:a16="http://schemas.microsoft.com/office/drawing/2014/main" id="{DBDC18C0-F9A5-C74C-8A75-D2039BAB71A8}"/>
              </a:ext>
            </a:extLst>
          </p:cNvPr>
          <p:cNvSpPr>
            <a:spLocks noGrp="1"/>
          </p:cNvSpPr>
          <p:nvPr>
            <p:ph idx="1"/>
          </p:nvPr>
        </p:nvSpPr>
        <p:spPr/>
        <p:txBody>
          <a:bodyPr>
            <a:normAutofit/>
          </a:bodyPr>
          <a:lstStyle/>
          <a:p>
            <a:r>
              <a:rPr lang="fr-FR" sz="2800" b="1" dirty="0">
                <a:solidFill>
                  <a:srgbClr val="800000"/>
                </a:solidFill>
              </a:rPr>
              <a:t>Traitement ODF préalable à une chirurgie  des maxillaires ( Patient de + de 16  ans )</a:t>
            </a:r>
            <a:endParaRPr lang="fr-FR" b="1" dirty="0">
              <a:solidFill>
                <a:srgbClr val="800000"/>
              </a:solidFill>
            </a:endParaRPr>
          </a:p>
          <a:p>
            <a:pPr lvl="1"/>
            <a:r>
              <a:rPr lang="fr-FR" b="1" dirty="0">
                <a:solidFill>
                  <a:srgbClr val="000000"/>
                </a:solidFill>
              </a:rPr>
              <a:t>TO 90  non renouvelable et  remboursable en une fois  </a:t>
            </a:r>
          </a:p>
          <a:p>
            <a:pPr lvl="1"/>
            <a:r>
              <a:rPr lang="fr-FR" sz="1920" b="1" dirty="0">
                <a:solidFill>
                  <a:schemeClr val="tx1"/>
                </a:solidFill>
              </a:rPr>
              <a:t>Ce semestre Pré-Chirurgical </a:t>
            </a:r>
            <a:r>
              <a:rPr lang="fr-FR" sz="1920" b="1" dirty="0">
                <a:solidFill>
                  <a:srgbClr val="FF0000"/>
                </a:solidFill>
              </a:rPr>
              <a:t>est indépendant de tout traitement ODF et Praticien(s) antérieur (s)</a:t>
            </a:r>
          </a:p>
          <a:p>
            <a:pPr lvl="1"/>
            <a:r>
              <a:rPr lang="fr-FR" b="1" dirty="0">
                <a:solidFill>
                  <a:srgbClr val="000000"/>
                </a:solidFill>
              </a:rPr>
              <a:t>Pas de limitation d’âge</a:t>
            </a:r>
            <a:endParaRPr lang="fr-FR" sz="1600" b="1" dirty="0">
              <a:solidFill>
                <a:srgbClr val="000000"/>
              </a:solidFill>
            </a:endParaRPr>
          </a:p>
          <a:p>
            <a:pPr lvl="1"/>
            <a:r>
              <a:rPr lang="fr-FR" b="1" dirty="0">
                <a:solidFill>
                  <a:srgbClr val="000000"/>
                </a:solidFill>
              </a:rPr>
              <a:t>Demande d’AP accompagnée obligatoirement d’une lettre du chirurgien maxillo-facial motivant l’intervention</a:t>
            </a:r>
          </a:p>
          <a:p>
            <a:endParaRPr lang="fr-FR" dirty="0"/>
          </a:p>
        </p:txBody>
      </p:sp>
    </p:spTree>
    <p:extLst>
      <p:ext uri="{BB962C8B-B14F-4D97-AF65-F5344CB8AC3E}">
        <p14:creationId xmlns:p14="http://schemas.microsoft.com/office/powerpoint/2010/main" val="266452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3"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3"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457200" y="2256701"/>
            <a:ext cx="8229600" cy="4422687"/>
          </a:xfrm>
          <a:prstGeom prst="rect">
            <a:avLst/>
          </a:prstGeom>
        </p:spPr>
        <p:txBody>
          <a:bodyPr>
            <a:normAutofit fontScale="92500" lnSpcReduction="20000"/>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lvl="0"/>
            <a:r>
              <a:rPr lang="fr-FR" sz="2400" b="1" dirty="0">
                <a:solidFill>
                  <a:srgbClr val="800000"/>
                </a:solidFill>
              </a:rPr>
              <a:t>Disjonction inter maxillaire rapide</a:t>
            </a:r>
            <a:endParaRPr lang="fr-FR" sz="1800" b="1" dirty="0">
              <a:solidFill>
                <a:srgbClr val="800000"/>
              </a:solidFill>
            </a:endParaRPr>
          </a:p>
          <a:p>
            <a:endParaRPr lang="fr-FR" sz="1800" b="1" dirty="0"/>
          </a:p>
          <a:p>
            <a:pPr lvl="1"/>
            <a:r>
              <a:rPr lang="fr-FR" b="1" dirty="0">
                <a:solidFill>
                  <a:srgbClr val="000000"/>
                </a:solidFill>
              </a:rPr>
              <a:t>Nécessite une demande d’AP motivée par un diagnostic ORL d’insuffisance respiratoire confirmée pour dysmorphose maxillaire</a:t>
            </a:r>
            <a:endParaRPr lang="fr-FR" sz="1600" b="1" dirty="0">
              <a:solidFill>
                <a:srgbClr val="000000"/>
              </a:solidFill>
            </a:endParaRPr>
          </a:p>
          <a:p>
            <a:pPr lvl="1"/>
            <a:r>
              <a:rPr lang="fr-FR" b="1" dirty="0">
                <a:solidFill>
                  <a:srgbClr val="000000"/>
                </a:solidFill>
              </a:rPr>
              <a:t>TO 180  en une fois,  </a:t>
            </a:r>
            <a:r>
              <a:rPr lang="fr-FR" b="1" dirty="0">
                <a:solidFill>
                  <a:srgbClr val="FF0000"/>
                </a:solidFill>
              </a:rPr>
              <a:t>acte global, non renouvelable et indépendant des semestres d’orthodontie</a:t>
            </a:r>
            <a:endParaRPr lang="fr-FR" sz="1600" b="1" dirty="0">
              <a:solidFill>
                <a:srgbClr val="FF0000"/>
              </a:solidFill>
            </a:endParaRPr>
          </a:p>
          <a:p>
            <a:pPr lvl="1"/>
            <a:r>
              <a:rPr lang="fr-FR" b="1" dirty="0">
                <a:solidFill>
                  <a:srgbClr val="000000"/>
                </a:solidFill>
              </a:rPr>
              <a:t>Pas de notion de durée de cet acte  </a:t>
            </a:r>
            <a:br>
              <a:rPr lang="fr-FR" sz="1600" b="1" dirty="0"/>
            </a:br>
            <a:endParaRPr lang="fr-FR" sz="1800" b="1" dirty="0"/>
          </a:p>
          <a:p>
            <a:pPr lvl="0"/>
            <a:r>
              <a:rPr lang="fr-FR" sz="2400" b="1" dirty="0">
                <a:solidFill>
                  <a:srgbClr val="800000"/>
                </a:solidFill>
              </a:rPr>
              <a:t>Traitement des malformations consécutives au bec de lièvre total ou division palatine</a:t>
            </a:r>
            <a:br>
              <a:rPr lang="fr-FR" sz="2400" b="1" dirty="0">
                <a:solidFill>
                  <a:srgbClr val="800000"/>
                </a:solidFill>
              </a:rPr>
            </a:br>
            <a:endParaRPr lang="fr-FR" sz="1800" b="1" dirty="0">
              <a:solidFill>
                <a:srgbClr val="800000"/>
              </a:solidFill>
            </a:endParaRPr>
          </a:p>
          <a:p>
            <a:pPr lvl="1"/>
            <a:r>
              <a:rPr lang="fr-FR" b="1" dirty="0">
                <a:solidFill>
                  <a:srgbClr val="000000"/>
                </a:solidFill>
              </a:rPr>
              <a:t>TO 200/an acte global, </a:t>
            </a:r>
            <a:r>
              <a:rPr lang="fr-FR" b="1" dirty="0">
                <a:solidFill>
                  <a:srgbClr val="FF0000"/>
                </a:solidFill>
              </a:rPr>
              <a:t>mais remboursable TO 100/semestre</a:t>
            </a:r>
            <a:endParaRPr lang="fr-FR" sz="1600" b="1" dirty="0">
              <a:solidFill>
                <a:srgbClr val="FF0000"/>
              </a:solidFill>
            </a:endParaRPr>
          </a:p>
          <a:p>
            <a:pPr lvl="1"/>
            <a:r>
              <a:rPr lang="fr-FR" b="1" dirty="0">
                <a:solidFill>
                  <a:srgbClr val="000000"/>
                </a:solidFill>
              </a:rPr>
              <a:t>TO 60 en période d’attente de surveillance (sans précision de durée !)</a:t>
            </a:r>
            <a:endParaRPr lang="fr-FR" sz="1600" b="1" dirty="0">
              <a:solidFill>
                <a:srgbClr val="000000"/>
              </a:solidFill>
            </a:endParaRPr>
          </a:p>
          <a:p>
            <a:pPr lvl="1"/>
            <a:r>
              <a:rPr lang="fr-FR" b="1" dirty="0">
                <a:solidFill>
                  <a:srgbClr val="000000"/>
                </a:solidFill>
              </a:rPr>
              <a:t>Pas de limitation du nombre d’années</a:t>
            </a:r>
            <a:endParaRPr lang="fr-FR" sz="1600" b="1" dirty="0">
              <a:solidFill>
                <a:srgbClr val="000000"/>
              </a:solidFill>
            </a:endParaRPr>
          </a:p>
          <a:p>
            <a:endParaRPr lang="fr-FR" sz="1600" b="1" dirty="0"/>
          </a:p>
        </p:txBody>
      </p:sp>
      <p:sp>
        <p:nvSpPr>
          <p:cNvPr id="2" name="Titre 1"/>
          <p:cNvSpPr>
            <a:spLocks noGrp="1"/>
          </p:cNvSpPr>
          <p:nvPr>
            <p:ph type="title"/>
          </p:nvPr>
        </p:nvSpPr>
        <p:spPr/>
        <p:txBody>
          <a:bodyPr/>
          <a:lstStyle/>
          <a:p>
            <a:r>
              <a:rPr lang="fr-FR" b="1" dirty="0"/>
              <a:t>Les traitements</a:t>
            </a:r>
            <a:r>
              <a:rPr lang="fr-FR" dirty="0"/>
              <a:t> </a:t>
            </a:r>
          </a:p>
        </p:txBody>
      </p:sp>
    </p:spTree>
    <p:extLst>
      <p:ext uri="{BB962C8B-B14F-4D97-AF65-F5344CB8AC3E}">
        <p14:creationId xmlns:p14="http://schemas.microsoft.com/office/powerpoint/2010/main" val="181641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p:cTn id="11"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3" dur="10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p:cTn id="18"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1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0" dur="1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p:cTn id="25"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4" presetID="55" presetClass="entr" presetSubtype="0" fill="hold"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 calcmode="lin" valueType="num">
                                      <p:cBhvr>
                                        <p:cTn id="36"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4">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p:cTn id="43" dur="1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4">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 calcmode="lin" valueType="num">
                                      <p:cBhvr>
                                        <p:cTn id="50" dur="1000" fill="hold"/>
                                        <p:tgtEl>
                                          <p:spTgt spid="4">
                                            <p:txEl>
                                              <p:pRg st="8" end="8"/>
                                            </p:txEl>
                                          </p:spTgt>
                                        </p:tgtEl>
                                        <p:attrNameLst>
                                          <p:attrName>ppt_w</p:attrName>
                                        </p:attrNameLst>
                                      </p:cBhvr>
                                      <p:tavLst>
                                        <p:tav tm="0">
                                          <p:val>
                                            <p:strVal val="#ppt_w*0.70"/>
                                          </p:val>
                                        </p:tav>
                                        <p:tav tm="100000">
                                          <p:val>
                                            <p:strVal val="#ppt_w"/>
                                          </p:val>
                                        </p:tav>
                                      </p:tavLst>
                                    </p:anim>
                                    <p:anim calcmode="lin" valueType="num">
                                      <p:cBhvr>
                                        <p:cTn id="51" dur="1000" fill="hold"/>
                                        <p:tgtEl>
                                          <p:spTgt spid="4">
                                            <p:txEl>
                                              <p:pRg st="8" end="8"/>
                                            </p:txEl>
                                          </p:spTgt>
                                        </p:tgtEl>
                                        <p:attrNameLst>
                                          <p:attrName>ppt_h</p:attrName>
                                        </p:attrNameLst>
                                      </p:cBhvr>
                                      <p:tavLst>
                                        <p:tav tm="0">
                                          <p:val>
                                            <p:strVal val="#ppt_h"/>
                                          </p:val>
                                        </p:tav>
                                        <p:tav tm="100000">
                                          <p:val>
                                            <p:strVal val="#ppt_h"/>
                                          </p:val>
                                        </p:tav>
                                      </p:tavLst>
                                    </p:anim>
                                    <p:animEffect transition="in" filter="fade">
                                      <p:cBhvr>
                                        <p:cTn id="52"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Taux de Remboursement</a:t>
            </a:r>
            <a:br>
              <a:rPr lang="fr-FR" b="1" dirty="0"/>
            </a:br>
            <a:r>
              <a:rPr lang="fr-FR" b="1" dirty="0"/>
              <a:t>( Régime Général)</a:t>
            </a:r>
            <a:endParaRPr lang="fr-FR" dirty="0"/>
          </a:p>
        </p:txBody>
      </p:sp>
      <p:sp>
        <p:nvSpPr>
          <p:cNvPr id="4" name="Espace réservé du texte 3"/>
          <p:cNvSpPr>
            <a:spLocks noGrp="1"/>
          </p:cNvSpPr>
          <p:nvPr>
            <p:ph type="body" idx="1"/>
          </p:nvPr>
        </p:nvSpPr>
        <p:spPr>
          <a:xfrm>
            <a:off x="200025" y="1900515"/>
            <a:ext cx="4307967" cy="762000"/>
          </a:xfrm>
        </p:spPr>
        <p:txBody>
          <a:bodyPr/>
          <a:lstStyle/>
          <a:p>
            <a:r>
              <a:rPr lang="fr-FR" u="sng" dirty="0"/>
              <a:t>+ de 50 lettres clés (+ de 120€) </a:t>
            </a:r>
            <a:endParaRPr lang="fr-FR" dirty="0"/>
          </a:p>
        </p:txBody>
      </p:sp>
      <p:sp>
        <p:nvSpPr>
          <p:cNvPr id="5" name="Espace réservé du contenu 4"/>
          <p:cNvSpPr>
            <a:spLocks noGrp="1"/>
          </p:cNvSpPr>
          <p:nvPr>
            <p:ph sz="half" idx="2"/>
          </p:nvPr>
        </p:nvSpPr>
        <p:spPr>
          <a:xfrm>
            <a:off x="740664" y="2828363"/>
            <a:ext cx="3767328" cy="3122425"/>
          </a:xfrm>
        </p:spPr>
        <p:txBody>
          <a:bodyPr>
            <a:normAutofit fontScale="85000" lnSpcReduction="20000"/>
          </a:bodyPr>
          <a:lstStyle/>
          <a:p>
            <a:pPr lvl="0"/>
            <a:r>
              <a:rPr lang="fr-FR" b="1" dirty="0">
                <a:solidFill>
                  <a:srgbClr val="FF0000"/>
                </a:solidFill>
              </a:rPr>
              <a:t>Remboursables par les Caisses à 100% du tarif de responsabilité des Caisses d’Assurance Maladie</a:t>
            </a:r>
          </a:p>
          <a:p>
            <a:pPr lvl="0"/>
            <a:r>
              <a:rPr lang="fr-FR" b="1" dirty="0">
                <a:solidFill>
                  <a:srgbClr val="000000"/>
                </a:solidFill>
              </a:rPr>
              <a:t>Semestre d’orthodontie TO 90</a:t>
            </a:r>
          </a:p>
          <a:p>
            <a:pPr lvl="0"/>
            <a:r>
              <a:rPr lang="fr-FR" b="1" dirty="0">
                <a:solidFill>
                  <a:srgbClr val="000000"/>
                </a:solidFill>
              </a:rPr>
              <a:t>1</a:t>
            </a:r>
            <a:r>
              <a:rPr lang="fr-FR" b="1" baseline="30000" dirty="0">
                <a:solidFill>
                  <a:srgbClr val="000000"/>
                </a:solidFill>
              </a:rPr>
              <a:t>ère</a:t>
            </a:r>
            <a:r>
              <a:rPr lang="fr-FR" b="1" dirty="0">
                <a:solidFill>
                  <a:srgbClr val="000000"/>
                </a:solidFill>
              </a:rPr>
              <a:t> année de contention TO 75 </a:t>
            </a:r>
          </a:p>
          <a:p>
            <a:pPr lvl="0"/>
            <a:r>
              <a:rPr lang="fr-FR" b="1" dirty="0">
                <a:solidFill>
                  <a:srgbClr val="000000"/>
                </a:solidFill>
              </a:rPr>
              <a:t>Disjonction inter maxillaire rapide TO 180 </a:t>
            </a:r>
          </a:p>
          <a:p>
            <a:r>
              <a:rPr lang="fr-FR" b="1" dirty="0">
                <a:solidFill>
                  <a:srgbClr val="000000"/>
                </a:solidFill>
              </a:rPr>
              <a:t>Orthopédie des malformations : (bec de lièvre ou divisions palatines TO 200 (traitement) ou TO 60 attente </a:t>
            </a:r>
          </a:p>
        </p:txBody>
      </p:sp>
      <p:sp>
        <p:nvSpPr>
          <p:cNvPr id="6" name="Espace réservé du texte 5"/>
          <p:cNvSpPr>
            <a:spLocks noGrp="1"/>
          </p:cNvSpPr>
          <p:nvPr>
            <p:ph type="body" sz="quarter" idx="3"/>
          </p:nvPr>
        </p:nvSpPr>
        <p:spPr>
          <a:xfrm>
            <a:off x="4631578" y="1900515"/>
            <a:ext cx="3767328" cy="762000"/>
          </a:xfrm>
        </p:spPr>
        <p:txBody>
          <a:bodyPr/>
          <a:lstStyle/>
          <a:p>
            <a:r>
              <a:rPr lang="fr-FR" u="sng" dirty="0">
                <a:solidFill>
                  <a:schemeClr val="accent2"/>
                </a:solidFill>
              </a:rPr>
              <a:t> 50 lettres </a:t>
            </a:r>
            <a:r>
              <a:rPr lang="fr-FR" u="sng" dirty="0">
                <a:solidFill>
                  <a:srgbClr val="E29F1D"/>
                </a:solidFill>
              </a:rPr>
              <a:t>clé ou moins :</a:t>
            </a:r>
            <a:r>
              <a:rPr lang="fr-FR" dirty="0">
                <a:solidFill>
                  <a:srgbClr val="E29F1D"/>
                </a:solidFill>
              </a:rPr>
              <a:t> </a:t>
            </a:r>
          </a:p>
        </p:txBody>
      </p:sp>
      <p:sp>
        <p:nvSpPr>
          <p:cNvPr id="7" name="Espace réservé du contenu 6"/>
          <p:cNvSpPr>
            <a:spLocks noGrp="1"/>
          </p:cNvSpPr>
          <p:nvPr>
            <p:ph sz="quarter" idx="4"/>
          </p:nvPr>
        </p:nvSpPr>
        <p:spPr>
          <a:xfrm>
            <a:off x="4631578" y="2828363"/>
            <a:ext cx="3767328" cy="2891491"/>
          </a:xfrm>
        </p:spPr>
        <p:txBody>
          <a:bodyPr>
            <a:normAutofit fontScale="85000" lnSpcReduction="20000"/>
          </a:bodyPr>
          <a:lstStyle/>
          <a:p>
            <a:pPr lvl="0">
              <a:buClr>
                <a:schemeClr val="accent2"/>
              </a:buClr>
            </a:pPr>
            <a:r>
              <a:rPr lang="fr-FR" b="1" dirty="0">
                <a:solidFill>
                  <a:srgbClr val="FF0000"/>
                </a:solidFill>
              </a:rPr>
              <a:t>Remboursables par les Caisses à  60 % du tarif de responsabilité de l’Assurance Maladie</a:t>
            </a:r>
          </a:p>
          <a:p>
            <a:pPr lvl="0">
              <a:buClr>
                <a:schemeClr val="accent2"/>
              </a:buClr>
            </a:pPr>
            <a:r>
              <a:rPr lang="fr-FR" b="1" dirty="0">
                <a:solidFill>
                  <a:srgbClr val="000000"/>
                </a:solidFill>
              </a:rPr>
              <a:t>CS</a:t>
            </a:r>
          </a:p>
          <a:p>
            <a:pPr lvl="0">
              <a:buClr>
                <a:schemeClr val="accent2"/>
              </a:buClr>
            </a:pPr>
            <a:r>
              <a:rPr lang="fr-FR" b="1" dirty="0">
                <a:solidFill>
                  <a:srgbClr val="000000"/>
                </a:solidFill>
              </a:rPr>
              <a:t>Examens TO 15+5</a:t>
            </a:r>
          </a:p>
          <a:p>
            <a:pPr lvl="0">
              <a:buClr>
                <a:schemeClr val="accent2"/>
              </a:buClr>
            </a:pPr>
            <a:r>
              <a:rPr lang="fr-FR" b="1" dirty="0">
                <a:solidFill>
                  <a:srgbClr val="000000"/>
                </a:solidFill>
              </a:rPr>
              <a:t>Surveillance TO 5</a:t>
            </a:r>
          </a:p>
          <a:p>
            <a:pPr lvl="0">
              <a:buClr>
                <a:schemeClr val="accent2"/>
              </a:buClr>
            </a:pPr>
            <a:r>
              <a:rPr lang="fr-FR" b="1" dirty="0">
                <a:solidFill>
                  <a:srgbClr val="000000"/>
                </a:solidFill>
              </a:rPr>
              <a:t>2ème année de contention TO 50</a:t>
            </a:r>
          </a:p>
          <a:p>
            <a:pPr lvl="0">
              <a:buClr>
                <a:schemeClr val="accent2"/>
              </a:buClr>
            </a:pPr>
            <a:r>
              <a:rPr lang="fr-FR" b="1" dirty="0">
                <a:solidFill>
                  <a:srgbClr val="000000"/>
                </a:solidFill>
              </a:rPr>
              <a:t>Actes de radiologie</a:t>
            </a:r>
          </a:p>
        </p:txBody>
      </p:sp>
      <p:sp>
        <p:nvSpPr>
          <p:cNvPr id="8" name="Rectangle à coins arrondis 7"/>
          <p:cNvSpPr/>
          <p:nvPr/>
        </p:nvSpPr>
        <p:spPr>
          <a:xfrm>
            <a:off x="740664" y="5950788"/>
            <a:ext cx="7658242" cy="615201"/>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740665" y="6067019"/>
            <a:ext cx="7656094" cy="369332"/>
          </a:xfrm>
          <a:prstGeom prst="rect">
            <a:avLst/>
          </a:prstGeom>
        </p:spPr>
        <p:txBody>
          <a:bodyPr wrap="square">
            <a:spAutoFit/>
          </a:bodyPr>
          <a:lstStyle/>
          <a:p>
            <a:pPr algn="ctr"/>
            <a:r>
              <a:rPr lang="fr-FR" b="1" dirty="0">
                <a:ln w="18415" cmpd="sng">
                  <a:solidFill>
                    <a:srgbClr val="FFFFFF"/>
                  </a:solidFill>
                  <a:prstDash val="solid"/>
                </a:ln>
                <a:solidFill>
                  <a:srgbClr val="FFFFFF"/>
                </a:solidFill>
                <a:effectLst>
                  <a:outerShdw blurRad="63500" dir="3600000" algn="tl" rotWithShape="0">
                    <a:srgbClr val="000000">
                      <a:alpha val="70000"/>
                    </a:srgbClr>
                  </a:outerShdw>
                </a:effectLst>
              </a:rPr>
              <a:t>Ces notions doivent être indiquées au patient et mentionnées sur les devis </a:t>
            </a:r>
            <a:endParaRPr lang="fr-FR" b="1" dirty="0"/>
          </a:p>
        </p:txBody>
      </p:sp>
    </p:spTree>
    <p:extLst>
      <p:ext uri="{BB962C8B-B14F-4D97-AF65-F5344CB8AC3E}">
        <p14:creationId xmlns:p14="http://schemas.microsoft.com/office/powerpoint/2010/main" val="229103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5">
                                            <p:txEl>
                                              <p:pRg st="1" end="1"/>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p:cTn id="2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5">
                                            <p:txEl>
                                              <p:pRg st="2" end="2"/>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p:cTn id="3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5">
                                            <p:txEl>
                                              <p:pRg st="3" end="3"/>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p:cTn id="4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4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47" dur="10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 calcmode="lin" valueType="num">
                                      <p:cBhvr>
                                        <p:cTn id="5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7">
                                            <p:txEl>
                                              <p:pRg st="1" end="1"/>
                                            </p:txEl>
                                          </p:spTgt>
                                        </p:tgtEl>
                                        <p:attrNameLst>
                                          <p:attrName>style.visibility</p:attrName>
                                        </p:attrNameLst>
                                      </p:cBhvr>
                                      <p:to>
                                        <p:strVal val="visible"/>
                                      </p:to>
                                    </p:set>
                                    <p:anim calcmode="lin" valueType="num">
                                      <p:cBhvr>
                                        <p:cTn id="5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60"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61" dur="500"/>
                                        <p:tgtEl>
                                          <p:spTgt spid="7">
                                            <p:txEl>
                                              <p:pRg st="1" end="1"/>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7">
                                            <p:txEl>
                                              <p:pRg st="2" end="2"/>
                                            </p:txEl>
                                          </p:spTgt>
                                        </p:tgtEl>
                                        <p:attrNameLst>
                                          <p:attrName>style.visibility</p:attrName>
                                        </p:attrNameLst>
                                      </p:cBhvr>
                                      <p:to>
                                        <p:strVal val="visible"/>
                                      </p:to>
                                    </p:set>
                                    <p:anim calcmode="lin" valueType="num">
                                      <p:cBhvr>
                                        <p:cTn id="6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6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66" dur="500"/>
                                        <p:tgtEl>
                                          <p:spTgt spid="7">
                                            <p:txEl>
                                              <p:pRg st="2" end="2"/>
                                            </p:tx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7">
                                            <p:txEl>
                                              <p:pRg st="3" end="3"/>
                                            </p:txEl>
                                          </p:spTgt>
                                        </p:tgtEl>
                                        <p:attrNameLst>
                                          <p:attrName>style.visibility</p:attrName>
                                        </p:attrNameLst>
                                      </p:cBhvr>
                                      <p:to>
                                        <p:strVal val="visible"/>
                                      </p:to>
                                    </p:set>
                                    <p:anim calcmode="lin" valueType="num">
                                      <p:cBhvr>
                                        <p:cTn id="69"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70"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71" dur="500"/>
                                        <p:tgtEl>
                                          <p:spTgt spid="7">
                                            <p:txEl>
                                              <p:pRg st="3" end="3"/>
                                            </p:txEl>
                                          </p:spTgt>
                                        </p:tgtEl>
                                      </p:cBhvr>
                                    </p:animEffect>
                                  </p:childTnLst>
                                </p:cTn>
                              </p:par>
                              <p:par>
                                <p:cTn id="72" presetID="53" presetClass="entr" presetSubtype="16" fill="hold" nodeType="withEffect">
                                  <p:stCondLst>
                                    <p:cond delay="0"/>
                                  </p:stCondLst>
                                  <p:childTnLst>
                                    <p:set>
                                      <p:cBhvr>
                                        <p:cTn id="73" dur="1" fill="hold">
                                          <p:stCondLst>
                                            <p:cond delay="0"/>
                                          </p:stCondLst>
                                        </p:cTn>
                                        <p:tgtEl>
                                          <p:spTgt spid="7">
                                            <p:txEl>
                                              <p:pRg st="4" end="4"/>
                                            </p:txEl>
                                          </p:spTgt>
                                        </p:tgtEl>
                                        <p:attrNameLst>
                                          <p:attrName>style.visibility</p:attrName>
                                        </p:attrNameLst>
                                      </p:cBhvr>
                                      <p:to>
                                        <p:strVal val="visible"/>
                                      </p:to>
                                    </p:set>
                                    <p:anim calcmode="lin" valueType="num">
                                      <p:cBhvr>
                                        <p:cTn id="74"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75"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76" dur="500"/>
                                        <p:tgtEl>
                                          <p:spTgt spid="7">
                                            <p:txEl>
                                              <p:pRg st="4" end="4"/>
                                            </p:txEl>
                                          </p:spTgt>
                                        </p:tgtEl>
                                      </p:cBhvr>
                                    </p:animEffect>
                                  </p:childTnLst>
                                </p:cTn>
                              </p:par>
                              <p:par>
                                <p:cTn id="77" presetID="53" presetClass="entr" presetSubtype="16" fill="hold" nodeType="withEffect">
                                  <p:stCondLst>
                                    <p:cond delay="0"/>
                                  </p:stCondLst>
                                  <p:childTnLst>
                                    <p:set>
                                      <p:cBhvr>
                                        <p:cTn id="78" dur="1" fill="hold">
                                          <p:stCondLst>
                                            <p:cond delay="0"/>
                                          </p:stCondLst>
                                        </p:cTn>
                                        <p:tgtEl>
                                          <p:spTgt spid="7">
                                            <p:txEl>
                                              <p:pRg st="5" end="5"/>
                                            </p:txEl>
                                          </p:spTgt>
                                        </p:tgtEl>
                                        <p:attrNameLst>
                                          <p:attrName>style.visibility</p:attrName>
                                        </p:attrNameLst>
                                      </p:cBhvr>
                                      <p:to>
                                        <p:strVal val="visible"/>
                                      </p:to>
                                    </p:set>
                                    <p:anim calcmode="lin" valueType="num">
                                      <p:cBhvr>
                                        <p:cTn id="79"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80"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81" dur="500"/>
                                        <p:tgtEl>
                                          <p:spTgt spid="7">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500" fill="hold"/>
                                        <p:tgtEl>
                                          <p:spTgt spid="8"/>
                                        </p:tgtEl>
                                        <p:attrNameLst>
                                          <p:attrName>ppt_w</p:attrName>
                                        </p:attrNameLst>
                                      </p:cBhvr>
                                      <p:tavLst>
                                        <p:tav tm="0">
                                          <p:val>
                                            <p:fltVal val="0"/>
                                          </p:val>
                                        </p:tav>
                                        <p:tav tm="100000">
                                          <p:val>
                                            <p:strVal val="#ppt_w"/>
                                          </p:val>
                                        </p:tav>
                                      </p:tavLst>
                                    </p:anim>
                                    <p:anim calcmode="lin" valueType="num">
                                      <p:cBhvr>
                                        <p:cTn id="87" dur="500" fill="hold"/>
                                        <p:tgtEl>
                                          <p:spTgt spid="8"/>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500" fill="hold"/>
                                        <p:tgtEl>
                                          <p:spTgt spid="10"/>
                                        </p:tgtEl>
                                        <p:attrNameLst>
                                          <p:attrName>ppt_w</p:attrName>
                                        </p:attrNameLst>
                                      </p:cBhvr>
                                      <p:tavLst>
                                        <p:tav tm="0">
                                          <p:val>
                                            <p:fltVal val="0"/>
                                          </p:val>
                                        </p:tav>
                                        <p:tav tm="100000">
                                          <p:val>
                                            <p:strVal val="#ppt_w"/>
                                          </p:val>
                                        </p:tav>
                                      </p:tavLst>
                                    </p:anim>
                                    <p:anim calcmode="lin" valueType="num">
                                      <p:cBhvr>
                                        <p:cTn id="91"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a:xfrm>
            <a:off x="5051426" y="413551"/>
            <a:ext cx="3635375" cy="1071211"/>
          </a:xfrm>
        </p:spPr>
        <p:txBody>
          <a:bodyPr/>
          <a:lstStyle/>
          <a:p>
            <a:r>
              <a:rPr lang="fr-FR" b="1" dirty="0">
                <a:solidFill>
                  <a:srgbClr val="800000"/>
                </a:solidFill>
              </a:rPr>
              <a:t>Contention</a:t>
            </a:r>
            <a:r>
              <a:rPr lang="fr-FR" dirty="0">
                <a:solidFill>
                  <a:srgbClr val="800000"/>
                </a:solidFill>
              </a:rPr>
              <a:t> </a:t>
            </a:r>
          </a:p>
        </p:txBody>
      </p:sp>
      <p:sp>
        <p:nvSpPr>
          <p:cNvPr id="13" name="Espace réservé du texte 12"/>
          <p:cNvSpPr>
            <a:spLocks noGrp="1"/>
          </p:cNvSpPr>
          <p:nvPr>
            <p:ph type="body" sz="half" idx="2"/>
          </p:nvPr>
        </p:nvSpPr>
        <p:spPr>
          <a:xfrm>
            <a:off x="4979908" y="1484762"/>
            <a:ext cx="3935492" cy="4513409"/>
          </a:xfrm>
        </p:spPr>
        <p:txBody>
          <a:bodyPr>
            <a:normAutofit/>
          </a:bodyPr>
          <a:lstStyle/>
          <a:p>
            <a:pPr marL="342900" lvl="0" indent="-342900">
              <a:buFont typeface="Wingdings" charset="2"/>
              <a:buChar char=""/>
            </a:pPr>
            <a:r>
              <a:rPr lang="fr-FR" b="1" dirty="0">
                <a:solidFill>
                  <a:srgbClr val="000000"/>
                </a:solidFill>
              </a:rPr>
              <a:t>Acte soumis à AP</a:t>
            </a:r>
          </a:p>
          <a:p>
            <a:pPr marL="342900" lvl="0" indent="-342900">
              <a:buFont typeface="Wingdings" charset="2"/>
              <a:buChar char=""/>
            </a:pPr>
            <a:endParaRPr lang="fr-FR" b="1" dirty="0">
              <a:solidFill>
                <a:srgbClr val="000000"/>
              </a:solidFill>
            </a:endParaRPr>
          </a:p>
          <a:p>
            <a:pPr marL="342900" lvl="0" indent="-342900">
              <a:buFont typeface="Wingdings" charset="2"/>
              <a:buChar char=""/>
            </a:pPr>
            <a:r>
              <a:rPr lang="fr-FR" b="1" dirty="0">
                <a:solidFill>
                  <a:srgbClr val="000000"/>
                </a:solidFill>
              </a:rPr>
              <a:t>Possible que si le traitement a donné des résultats positifs </a:t>
            </a:r>
          </a:p>
          <a:p>
            <a:pPr marL="342900" lvl="0" indent="-342900">
              <a:buFont typeface="Wingdings" charset="2"/>
              <a:buChar char=""/>
            </a:pPr>
            <a:endParaRPr lang="fr-FR" b="1" dirty="0">
              <a:solidFill>
                <a:srgbClr val="000000"/>
              </a:solidFill>
            </a:endParaRPr>
          </a:p>
          <a:p>
            <a:pPr marL="342900" indent="-342900">
              <a:buFont typeface="Wingdings" charset="2"/>
              <a:buChar char=""/>
            </a:pPr>
            <a:r>
              <a:rPr lang="fr-FR" b="1" dirty="0">
                <a:solidFill>
                  <a:srgbClr val="000000"/>
                </a:solidFill>
              </a:rPr>
              <a:t>Doit être justifiée techniquement  </a:t>
            </a:r>
          </a:p>
          <a:p>
            <a:pPr marL="342900" indent="-342900">
              <a:buFont typeface="Wingdings" charset="2"/>
              <a:buChar char=""/>
            </a:pPr>
            <a:endParaRPr lang="fr-FR" b="1" dirty="0">
              <a:solidFill>
                <a:srgbClr val="000000"/>
              </a:solidFill>
            </a:endParaRPr>
          </a:p>
          <a:p>
            <a:pPr marL="342900" indent="-342900">
              <a:buFont typeface="Wingdings" charset="2"/>
              <a:buChar char=""/>
            </a:pPr>
            <a:r>
              <a:rPr lang="fr-FR" b="1" dirty="0">
                <a:solidFill>
                  <a:srgbClr val="000000"/>
                </a:solidFill>
              </a:rPr>
              <a:t>Nécessité d’appareillage passif</a:t>
            </a:r>
          </a:p>
          <a:p>
            <a:pPr marL="342900" indent="-342900">
              <a:buFont typeface="Wingdings" charset="2"/>
              <a:buChar char=""/>
            </a:pPr>
            <a:endParaRPr lang="fr-FR" b="1" dirty="0">
              <a:solidFill>
                <a:srgbClr val="000000"/>
              </a:solidFill>
            </a:endParaRPr>
          </a:p>
          <a:p>
            <a:pPr marL="342900" indent="-342900">
              <a:buFont typeface="Wingdings" charset="2"/>
              <a:buChar char=""/>
            </a:pPr>
            <a:r>
              <a:rPr lang="fr-FR" b="1" dirty="0">
                <a:solidFill>
                  <a:srgbClr val="000000"/>
                </a:solidFill>
              </a:rPr>
              <a:t>Surveillance régulière</a:t>
            </a:r>
          </a:p>
          <a:p>
            <a:endParaRPr lang="fr-FR" b="1" dirty="0"/>
          </a:p>
          <a:p>
            <a:pPr marL="342900" indent="-342900">
              <a:buFont typeface="Wingdings" charset="2"/>
              <a:buChar char=""/>
            </a:pPr>
            <a:endParaRPr lang="fr-FR" sz="1800" b="1" dirty="0"/>
          </a:p>
        </p:txBody>
      </p:sp>
      <p:pic>
        <p:nvPicPr>
          <p:cNvPr id="15" name="Espace réservé pour une image  14" descr="_RVB4353.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928" b="16928"/>
          <a:stretch>
            <a:fillRect/>
          </a:stretch>
        </p:blipFill>
        <p:spPr>
          <a:xfrm>
            <a:off x="228600" y="1395413"/>
            <a:ext cx="4046538" cy="4014787"/>
          </a:xfrm>
        </p:spPr>
      </p:pic>
    </p:spTree>
    <p:extLst>
      <p:ext uri="{BB962C8B-B14F-4D97-AF65-F5344CB8AC3E}">
        <p14:creationId xmlns:p14="http://schemas.microsoft.com/office/powerpoint/2010/main" val="106274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Scale>
                                      <p:cBhvr>
                                        <p:cTn id="7" dur="1000" decel="50000" fill="hold">
                                          <p:stCondLst>
                                            <p:cond delay="0"/>
                                          </p:stCondLst>
                                        </p:cTn>
                                        <p:tgtEl>
                                          <p:spTgt spid="1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xEl>
                                              <p:pRg st="0" end="0"/>
                                            </p:txEl>
                                          </p:spTgt>
                                        </p:tgtEl>
                                        <p:attrNameLst>
                                          <p:attrName>ppt_x</p:attrName>
                                          <p:attrName>ppt_y</p:attrName>
                                        </p:attrNameLst>
                                      </p:cBhvr>
                                    </p:animMotion>
                                    <p:animEffect transition="in" filter="fade">
                                      <p:cBhvr>
                                        <p:cTn id="9" dur="10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Scale>
                                      <p:cBhvr>
                                        <p:cTn id="14" dur="1000" decel="50000" fill="hold">
                                          <p:stCondLst>
                                            <p:cond delay="0"/>
                                          </p:stCondLst>
                                        </p:cTn>
                                        <p:tgtEl>
                                          <p:spTgt spid="1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3">
                                            <p:txEl>
                                              <p:pRg st="2" end="2"/>
                                            </p:txEl>
                                          </p:spTgt>
                                        </p:tgtEl>
                                        <p:attrNameLst>
                                          <p:attrName>ppt_x</p:attrName>
                                          <p:attrName>ppt_y</p:attrName>
                                        </p:attrNameLst>
                                      </p:cBhvr>
                                    </p:animMotion>
                                    <p:animEffect transition="in" filter="fade">
                                      <p:cBhvr>
                                        <p:cTn id="16" dur="1000"/>
                                        <p:tgtEl>
                                          <p:spTgt spid="1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Scale>
                                      <p:cBhvr>
                                        <p:cTn id="21" dur="1000" decel="50000" fill="hold">
                                          <p:stCondLst>
                                            <p:cond delay="0"/>
                                          </p:stCondLst>
                                        </p:cTn>
                                        <p:tgtEl>
                                          <p:spTgt spid="1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
                                            <p:txEl>
                                              <p:pRg st="4" end="4"/>
                                            </p:txEl>
                                          </p:spTgt>
                                        </p:tgtEl>
                                        <p:attrNameLst>
                                          <p:attrName>ppt_x</p:attrName>
                                          <p:attrName>ppt_y</p:attrName>
                                        </p:attrNameLst>
                                      </p:cBhvr>
                                    </p:animMotion>
                                    <p:animEffect transition="in" filter="fade">
                                      <p:cBhvr>
                                        <p:cTn id="23" dur="1000"/>
                                        <p:tgtEl>
                                          <p:spTgt spid="1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Scale>
                                      <p:cBhvr>
                                        <p:cTn id="28" dur="1000" decel="50000" fill="hold">
                                          <p:stCondLst>
                                            <p:cond delay="0"/>
                                          </p:stCondLst>
                                        </p:cTn>
                                        <p:tgtEl>
                                          <p:spTgt spid="1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
                                            <p:txEl>
                                              <p:pRg st="6" end="6"/>
                                            </p:txEl>
                                          </p:spTgt>
                                        </p:tgtEl>
                                        <p:attrNameLst>
                                          <p:attrName>ppt_x</p:attrName>
                                          <p:attrName>ppt_y</p:attrName>
                                        </p:attrNameLst>
                                      </p:cBhvr>
                                    </p:animMotion>
                                    <p:animEffect transition="in" filter="fade">
                                      <p:cBhvr>
                                        <p:cTn id="30" dur="1000"/>
                                        <p:tgtEl>
                                          <p:spTgt spid="1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animScale>
                                      <p:cBhvr>
                                        <p:cTn id="35" dur="1000" decel="50000" fill="hold">
                                          <p:stCondLst>
                                            <p:cond delay="0"/>
                                          </p:stCondLst>
                                        </p:cTn>
                                        <p:tgtEl>
                                          <p:spTgt spid="1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3">
                                            <p:txEl>
                                              <p:pRg st="8" end="8"/>
                                            </p:txEl>
                                          </p:spTgt>
                                        </p:tgtEl>
                                        <p:attrNameLst>
                                          <p:attrName>ppt_x</p:attrName>
                                          <p:attrName>ppt_y</p:attrName>
                                        </p:attrNameLst>
                                      </p:cBhvr>
                                    </p:animMotion>
                                    <p:animEffect transition="in" filter="fade">
                                      <p:cBhvr>
                                        <p:cTn id="37" dur="10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u="sng" dirty="0"/>
              <a:t>Radiographies</a:t>
            </a:r>
            <a:r>
              <a:rPr lang="fr-FR" dirty="0"/>
              <a:t> </a:t>
            </a:r>
          </a:p>
        </p:txBody>
      </p:sp>
      <p:sp>
        <p:nvSpPr>
          <p:cNvPr id="6" name="Espace réservé du contenu 5"/>
          <p:cNvSpPr>
            <a:spLocks noGrp="1"/>
          </p:cNvSpPr>
          <p:nvPr>
            <p:ph idx="1"/>
          </p:nvPr>
        </p:nvSpPr>
        <p:spPr>
          <a:xfrm>
            <a:off x="612340" y="2914436"/>
            <a:ext cx="7965793" cy="3772113"/>
          </a:xfrm>
        </p:spPr>
        <p:txBody>
          <a:bodyPr>
            <a:normAutofit fontScale="85000" lnSpcReduction="10000"/>
          </a:bodyPr>
          <a:lstStyle/>
          <a:p>
            <a:pPr lvl="0"/>
            <a:r>
              <a:rPr lang="fr-FR" sz="2400" b="1" dirty="0">
                <a:solidFill>
                  <a:srgbClr val="800000"/>
                </a:solidFill>
              </a:rPr>
              <a:t>Cotation et prises en charge prévues à la NGAP</a:t>
            </a:r>
            <a:br>
              <a:rPr lang="fr-FR" sz="2400" b="1" dirty="0">
                <a:solidFill>
                  <a:srgbClr val="800000"/>
                </a:solidFill>
              </a:rPr>
            </a:br>
            <a:endParaRPr lang="fr-FR" sz="2400" b="1" dirty="0">
              <a:solidFill>
                <a:srgbClr val="800000"/>
              </a:solidFill>
            </a:endParaRPr>
          </a:p>
          <a:p>
            <a:pPr lvl="1"/>
            <a:r>
              <a:rPr lang="fr-FR" b="1" dirty="0">
                <a:solidFill>
                  <a:srgbClr val="800000"/>
                </a:solidFill>
              </a:rPr>
              <a:t>Panoramiques (OPT)    </a:t>
            </a:r>
            <a:r>
              <a:rPr lang="fr-FR" b="1" dirty="0"/>
              <a:t> 		→ 	</a:t>
            </a:r>
            <a:r>
              <a:rPr lang="fr-FR" b="1" dirty="0">
                <a:solidFill>
                  <a:schemeClr val="tx1"/>
                </a:solidFill>
              </a:rPr>
              <a:t>tous les patients</a:t>
            </a:r>
            <a:r>
              <a:rPr lang="fr-FR" sz="2400" b="1" dirty="0">
                <a:solidFill>
                  <a:schemeClr val="tx1"/>
                </a:solidFill>
              </a:rPr>
              <a:t> </a:t>
            </a:r>
            <a:br>
              <a:rPr lang="fr-FR" sz="2400" b="1" dirty="0">
                <a:solidFill>
                  <a:schemeClr val="tx1"/>
                </a:solidFill>
              </a:rPr>
            </a:br>
            <a:endParaRPr lang="fr-FR" sz="1800" b="1" dirty="0">
              <a:solidFill>
                <a:schemeClr val="tx1"/>
              </a:solidFill>
            </a:endParaRPr>
          </a:p>
          <a:p>
            <a:pPr lvl="1"/>
            <a:endParaRPr lang="fr-FR" b="1" dirty="0"/>
          </a:p>
          <a:p>
            <a:pPr marL="349250" lvl="1" indent="0">
              <a:buNone/>
            </a:pPr>
            <a:endParaRPr lang="fr-FR" b="1" dirty="0"/>
          </a:p>
          <a:p>
            <a:pPr marL="349250" lvl="1" indent="0">
              <a:buNone/>
            </a:pPr>
            <a:endParaRPr lang="fr-FR" b="1" dirty="0"/>
          </a:p>
          <a:p>
            <a:pPr marL="349250" lvl="1" indent="0">
              <a:buNone/>
            </a:pPr>
            <a:endParaRPr lang="fr-FR" b="1" dirty="0"/>
          </a:p>
          <a:p>
            <a:pPr lvl="1"/>
            <a:r>
              <a:rPr lang="fr-FR" b="1" dirty="0">
                <a:solidFill>
                  <a:srgbClr val="800000"/>
                </a:solidFill>
              </a:rPr>
              <a:t>Radiographie des ATM</a:t>
            </a:r>
            <a:r>
              <a:rPr lang="fr-FR" b="1" dirty="0"/>
              <a:t>		→ 	</a:t>
            </a:r>
            <a:r>
              <a:rPr lang="fr-FR" b="1" dirty="0">
                <a:solidFill>
                  <a:schemeClr val="tx1"/>
                </a:solidFill>
              </a:rPr>
              <a:t>tous les patients</a:t>
            </a:r>
            <a:r>
              <a:rPr lang="fr-FR" b="1" dirty="0"/>
              <a:t>	</a:t>
            </a:r>
            <a:r>
              <a:rPr lang="fr-FR" sz="2400" b="1" dirty="0"/>
              <a:t> </a:t>
            </a:r>
          </a:p>
          <a:p>
            <a:pPr marL="349250" lvl="1" indent="0">
              <a:buNone/>
            </a:pPr>
            <a:endParaRPr lang="fr-FR" sz="1800" b="1" dirty="0"/>
          </a:p>
          <a:p>
            <a:pPr lvl="1"/>
            <a:r>
              <a:rPr lang="fr-FR" b="1" dirty="0">
                <a:solidFill>
                  <a:srgbClr val="800000"/>
                </a:solidFill>
              </a:rPr>
              <a:t>Examen tomographiques 3D </a:t>
            </a:r>
            <a:r>
              <a:rPr lang="fr-FR" b="1" dirty="0">
                <a:solidFill>
                  <a:srgbClr val="000000"/>
                </a:solidFill>
              </a:rPr>
              <a:t>→ tous les patients </a:t>
            </a:r>
          </a:p>
          <a:p>
            <a:pPr marL="349250" lvl="1" indent="0">
              <a:buNone/>
            </a:pPr>
            <a:r>
              <a:rPr lang="fr-FR" b="1" dirty="0">
                <a:solidFill>
                  <a:srgbClr val="FF0000"/>
                </a:solidFill>
              </a:rPr>
              <a:t>(Mais attention:  indications restreintes et jamais en première intention)</a:t>
            </a:r>
            <a:endParaRPr lang="fr-FR" sz="1600" b="1" dirty="0">
              <a:solidFill>
                <a:srgbClr val="FF0000"/>
              </a:solidFill>
            </a:endParaRPr>
          </a:p>
          <a:p>
            <a:endParaRPr lang="fr-FR" b="1" dirty="0"/>
          </a:p>
        </p:txBody>
      </p:sp>
      <p:sp>
        <p:nvSpPr>
          <p:cNvPr id="9" name="Triangle isocèle 8"/>
          <p:cNvSpPr/>
          <p:nvPr/>
        </p:nvSpPr>
        <p:spPr>
          <a:xfrm rot="5400000">
            <a:off x="3218015" y="4421321"/>
            <a:ext cx="745199" cy="67228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4006134" y="4441562"/>
            <a:ext cx="4680666" cy="923330"/>
          </a:xfrm>
          <a:prstGeom prst="rect">
            <a:avLst/>
          </a:prstGeom>
        </p:spPr>
        <p:txBody>
          <a:bodyPr wrap="square">
            <a:spAutoFit/>
          </a:bodyPr>
          <a:lstStyle/>
          <a:p>
            <a:r>
              <a:rPr lang="fr-FR" b="1" dirty="0"/>
              <a:t>Téléradios :Tous les patients pris en charge  Moins de 16 ans pour l’âge osseux</a:t>
            </a:r>
          </a:p>
          <a:p>
            <a:endParaRPr lang="fr-FR" b="1" dirty="0"/>
          </a:p>
        </p:txBody>
      </p:sp>
      <p:sp>
        <p:nvSpPr>
          <p:cNvPr id="12" name="Rectangle à coins arrondis 11"/>
          <p:cNvSpPr/>
          <p:nvPr/>
        </p:nvSpPr>
        <p:spPr>
          <a:xfrm>
            <a:off x="952530" y="4316822"/>
            <a:ext cx="7450109" cy="877001"/>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b="1" dirty="0"/>
              <a:t>le traitement ODF</a:t>
            </a:r>
          </a:p>
          <a:p>
            <a:r>
              <a:rPr lang="fr-FR" b="1" dirty="0"/>
              <a:t>est commencé</a:t>
            </a:r>
            <a:endParaRPr lang="fr-FR" dirty="0"/>
          </a:p>
        </p:txBody>
      </p:sp>
      <p:sp>
        <p:nvSpPr>
          <p:cNvPr id="7" name="Espace réservé du contenu 5"/>
          <p:cNvSpPr txBox="1">
            <a:spLocks/>
          </p:cNvSpPr>
          <p:nvPr/>
        </p:nvSpPr>
        <p:spPr>
          <a:xfrm>
            <a:off x="612341" y="3963845"/>
            <a:ext cx="7965793" cy="15323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marL="349250" lvl="1" indent="0">
              <a:buNone/>
            </a:pPr>
            <a:endParaRPr lang="fr-FR" b="1" dirty="0"/>
          </a:p>
          <a:p>
            <a:pPr lvl="1"/>
            <a:r>
              <a:rPr lang="fr-FR" b="1" dirty="0">
                <a:solidFill>
                  <a:srgbClr val="800000"/>
                </a:solidFill>
              </a:rPr>
              <a:t>Téléradios</a:t>
            </a:r>
            <a:r>
              <a:rPr lang="fr-FR" b="1" dirty="0"/>
              <a:t>	</a:t>
            </a:r>
          </a:p>
          <a:p>
            <a:pPr lvl="1"/>
            <a:r>
              <a:rPr lang="fr-FR" b="1" dirty="0">
                <a:solidFill>
                  <a:srgbClr val="800000"/>
                </a:solidFill>
              </a:rPr>
              <a:t>Age osseux </a:t>
            </a:r>
          </a:p>
          <a:p>
            <a:pPr marL="349250" lvl="1" indent="0">
              <a:buNone/>
            </a:pPr>
            <a:r>
              <a:rPr lang="fr-FR" b="1" dirty="0">
                <a:solidFill>
                  <a:srgbClr val="800000"/>
                </a:solidFill>
              </a:rPr>
              <a:t> </a:t>
            </a:r>
          </a:p>
          <a:p>
            <a:pPr marL="349250" lvl="1" indent="0">
              <a:buFont typeface="Wingdings" pitchFamily="2" charset="2"/>
              <a:buNone/>
            </a:pPr>
            <a:endParaRPr lang="fr-FR" b="1" dirty="0"/>
          </a:p>
        </p:txBody>
      </p:sp>
    </p:spTree>
    <p:extLst>
      <p:ext uri="{BB962C8B-B14F-4D97-AF65-F5344CB8AC3E}">
        <p14:creationId xmlns:p14="http://schemas.microsoft.com/office/powerpoint/2010/main" val="28435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anim calcmode="lin" valueType="num">
                                      <p:cBhvr>
                                        <p:cTn id="1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900" decel="100000" fill="hold"/>
                                        <p:tgtEl>
                                          <p:spTgt spid="1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900" decel="100000" fill="hold"/>
                                        <p:tgtEl>
                                          <p:spTgt spid="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900" decel="100000" fill="hold"/>
                                        <p:tgtEl>
                                          <p:spTgt spid="7"/>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6">
                                            <p:txEl>
                                              <p:pRg st="6" end="6"/>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6">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1000"/>
                                        <p:tgtEl>
                                          <p:spTgt spid="6">
                                            <p:txEl>
                                              <p:pRg st="8" end="8"/>
                                            </p:txEl>
                                          </p:spTgt>
                                        </p:tgtEl>
                                      </p:cBhvr>
                                    </p:animEffect>
                                    <p:anim calcmode="lin" valueType="num">
                                      <p:cBhvr>
                                        <p:cTn id="5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6">
                                            <p:txEl>
                                              <p:pRg st="8" end="8"/>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6">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nodeType="clickEffect">
                                  <p:stCondLst>
                                    <p:cond delay="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1000"/>
                                        <p:tgtEl>
                                          <p:spTgt spid="6">
                                            <p:txEl>
                                              <p:pRg st="9" end="9"/>
                                            </p:txEl>
                                          </p:spTgt>
                                        </p:tgtEl>
                                      </p:cBhvr>
                                    </p:animEffect>
                                    <p:anim calcmode="lin" valueType="num">
                                      <p:cBhvr>
                                        <p:cTn id="66"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7" dur="900" decel="100000" fill="hold"/>
                                        <p:tgtEl>
                                          <p:spTgt spid="6">
                                            <p:txEl>
                                              <p:pRg st="9" end="9"/>
                                            </p:tx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6">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808007" y="381001"/>
            <a:ext cx="3878794" cy="957145"/>
          </a:xfrm>
        </p:spPr>
        <p:txBody>
          <a:bodyPr/>
          <a:lstStyle/>
          <a:p>
            <a:r>
              <a:rPr lang="fr-FR" b="1" dirty="0">
                <a:solidFill>
                  <a:srgbClr val="800000"/>
                </a:solidFill>
              </a:rPr>
              <a:t>Radiographies</a:t>
            </a:r>
            <a:endParaRPr lang="fr-FR" dirty="0">
              <a:solidFill>
                <a:srgbClr val="800000"/>
              </a:solidFill>
            </a:endParaRPr>
          </a:p>
        </p:txBody>
      </p:sp>
      <p:sp>
        <p:nvSpPr>
          <p:cNvPr id="6" name="Espace réservé du texte 5"/>
          <p:cNvSpPr>
            <a:spLocks noGrp="1"/>
          </p:cNvSpPr>
          <p:nvPr>
            <p:ph type="body" sz="half" idx="2"/>
          </p:nvPr>
        </p:nvSpPr>
        <p:spPr>
          <a:xfrm>
            <a:off x="4671931" y="1530930"/>
            <a:ext cx="4343081" cy="4967018"/>
          </a:xfrm>
        </p:spPr>
        <p:txBody>
          <a:bodyPr>
            <a:normAutofit/>
          </a:bodyPr>
          <a:lstStyle/>
          <a:p>
            <a:pPr marL="342900" lvl="0" indent="-342900">
              <a:buFont typeface="Wingdings" charset="2"/>
              <a:buChar char=""/>
            </a:pPr>
            <a:endParaRPr lang="fr-FR" dirty="0">
              <a:solidFill>
                <a:schemeClr val="tx1"/>
              </a:solidFill>
            </a:endParaRPr>
          </a:p>
          <a:p>
            <a:pPr marL="342900" lvl="0" indent="-342900">
              <a:buFont typeface="Wingdings" charset="2"/>
              <a:buChar char=""/>
            </a:pPr>
            <a:r>
              <a:rPr lang="fr-FR" b="1" dirty="0">
                <a:solidFill>
                  <a:schemeClr val="tx1"/>
                </a:solidFill>
              </a:rPr>
              <a:t>Matérialisé par un document (argentique ou impression papier)</a:t>
            </a:r>
          </a:p>
          <a:p>
            <a:pPr marL="342900" lvl="0" indent="-342900"/>
            <a:r>
              <a:rPr lang="fr-FR" sz="1800" b="1" dirty="0">
                <a:solidFill>
                  <a:schemeClr val="tx1"/>
                </a:solidFill>
              </a:rPr>
              <a:t>      </a:t>
            </a:r>
            <a:r>
              <a:rPr lang="fr-FR" sz="1800" b="1" dirty="0">
                <a:solidFill>
                  <a:srgbClr val="FF0000"/>
                </a:solidFill>
              </a:rPr>
              <a:t>Mentionnant date, nom du patient, nom du praticien, caractéristiques des RX </a:t>
            </a:r>
          </a:p>
          <a:p>
            <a:pPr marL="342900" lvl="0" indent="-342900">
              <a:buFont typeface="Wingdings" charset="2"/>
              <a:buChar char=""/>
            </a:pPr>
            <a:r>
              <a:rPr lang="fr-FR" b="1" dirty="0">
                <a:solidFill>
                  <a:schemeClr val="tx1"/>
                </a:solidFill>
              </a:rPr>
              <a:t>Avec nécessité d’un compte rendu écrit (exemple diapo suivante)</a:t>
            </a:r>
          </a:p>
          <a:p>
            <a:pPr marL="342900" lvl="0" indent="-342900">
              <a:buFont typeface="Wingdings" charset="2"/>
              <a:buChar char=""/>
            </a:pPr>
            <a:endParaRPr lang="fr-FR" dirty="0">
              <a:solidFill>
                <a:schemeClr val="tx1"/>
              </a:solidFill>
            </a:endParaRPr>
          </a:p>
          <a:p>
            <a:pPr marL="342900" lvl="0" indent="-342900">
              <a:buFont typeface="Wingdings" charset="2"/>
              <a:buChar char=""/>
            </a:pPr>
            <a:r>
              <a:rPr lang="fr-FR" b="1" dirty="0">
                <a:solidFill>
                  <a:schemeClr val="tx1"/>
                </a:solidFill>
              </a:rPr>
              <a:t>Ne nécessitent pas d’AP</a:t>
            </a:r>
          </a:p>
          <a:p>
            <a:pPr marL="342900" indent="-342900">
              <a:buFont typeface="Wingdings" charset="2"/>
              <a:buChar char=""/>
            </a:pPr>
            <a:endParaRPr lang="fr-FR" dirty="0">
              <a:solidFill>
                <a:schemeClr val="tx1"/>
              </a:solidFill>
            </a:endParaRPr>
          </a:p>
          <a:p>
            <a:pPr marL="342900" indent="-342900">
              <a:buFont typeface="Wingdings" charset="2"/>
              <a:buChar char=""/>
            </a:pPr>
            <a:r>
              <a:rPr lang="fr-FR" b="1" dirty="0">
                <a:solidFill>
                  <a:schemeClr val="tx1"/>
                </a:solidFill>
              </a:rPr>
              <a:t>Attention aux recommandations de la HAS : Indications justifiées et pas de multiplications inutiles </a:t>
            </a:r>
          </a:p>
        </p:txBody>
      </p:sp>
      <p:pic>
        <p:nvPicPr>
          <p:cNvPr id="8" name="Espace réservé pour une image  7" descr="_RVB4058.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3188" b="10848"/>
          <a:stretch/>
        </p:blipFill>
        <p:spPr>
          <a:xfrm>
            <a:off x="261938" y="1530350"/>
            <a:ext cx="3921125" cy="3879850"/>
          </a:xfrm>
        </p:spPr>
      </p:pic>
    </p:spTree>
    <p:extLst>
      <p:ext uri="{BB962C8B-B14F-4D97-AF65-F5344CB8AC3E}">
        <p14:creationId xmlns:p14="http://schemas.microsoft.com/office/powerpoint/2010/main" val="2076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6">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p:cTn id="1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6">
                                            <p:txEl>
                                              <p:pRg st="2" end="2"/>
                                            </p:txEl>
                                          </p:spTgt>
                                        </p:tgtEl>
                                        <p:attrNameLst>
                                          <p:attrName>style.rotation</p:attrName>
                                        </p:attrNameLst>
                                      </p:cBhvr>
                                      <p:tavLst>
                                        <p:tav tm="0">
                                          <p:val>
                                            <p:fltVal val="360"/>
                                          </p:val>
                                        </p:tav>
                                        <p:tav tm="100000">
                                          <p:val>
                                            <p:fltVal val="0"/>
                                          </p:val>
                                        </p:tav>
                                      </p:tavLst>
                                    </p:anim>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p:cTn id="2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5" dur="500" fill="hold"/>
                                        <p:tgtEl>
                                          <p:spTgt spid="6">
                                            <p:txEl>
                                              <p:pRg st="3" end="3"/>
                                            </p:txEl>
                                          </p:spTgt>
                                        </p:tgtEl>
                                        <p:attrNameLst>
                                          <p:attrName>style.rotation</p:attrName>
                                        </p:attrNameLst>
                                      </p:cBhvr>
                                      <p:tavLst>
                                        <p:tav tm="0">
                                          <p:val>
                                            <p:fltVal val="360"/>
                                          </p:val>
                                        </p:tav>
                                        <p:tav tm="100000">
                                          <p:val>
                                            <p:fltVal val="0"/>
                                          </p:val>
                                        </p:tav>
                                      </p:tavLst>
                                    </p:anim>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p:cTn id="31"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5" end="5"/>
                                            </p:txEl>
                                          </p:spTgt>
                                        </p:tgtEl>
                                        <p:attrNameLst>
                                          <p:attrName>ppt_h</p:attrName>
                                        </p:attrNameLst>
                                      </p:cBhvr>
                                      <p:tavLst>
                                        <p:tav tm="0">
                                          <p:val>
                                            <p:fltVal val="0"/>
                                          </p:val>
                                        </p:tav>
                                        <p:tav tm="100000">
                                          <p:val>
                                            <p:strVal val="#ppt_h"/>
                                          </p:val>
                                        </p:tav>
                                      </p:tavLst>
                                    </p:anim>
                                    <p:anim calcmode="lin" valueType="num">
                                      <p:cBhvr>
                                        <p:cTn id="33" dur="500" fill="hold"/>
                                        <p:tgtEl>
                                          <p:spTgt spid="6">
                                            <p:txEl>
                                              <p:pRg st="5" end="5"/>
                                            </p:txEl>
                                          </p:spTgt>
                                        </p:tgtEl>
                                        <p:attrNameLst>
                                          <p:attrName>style.rotation</p:attrName>
                                        </p:attrNameLst>
                                      </p:cBhvr>
                                      <p:tavLst>
                                        <p:tav tm="0">
                                          <p:val>
                                            <p:fltVal val="360"/>
                                          </p:val>
                                        </p:tav>
                                        <p:tav tm="100000">
                                          <p:val>
                                            <p:fltVal val="0"/>
                                          </p:val>
                                        </p:tav>
                                      </p:tavLst>
                                    </p:anim>
                                    <p:animEffect transition="in" filter="fade">
                                      <p:cBhvr>
                                        <p:cTn id="34" dur="500"/>
                                        <p:tgtEl>
                                          <p:spTgt spid="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p:cTn id="39"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7" end="7"/>
                                            </p:txEl>
                                          </p:spTgt>
                                        </p:tgtEl>
                                        <p:attrNameLst>
                                          <p:attrName>ppt_h</p:attrName>
                                        </p:attrNameLst>
                                      </p:cBhvr>
                                      <p:tavLst>
                                        <p:tav tm="0">
                                          <p:val>
                                            <p:fltVal val="0"/>
                                          </p:val>
                                        </p:tav>
                                        <p:tav tm="100000">
                                          <p:val>
                                            <p:strVal val="#ppt_h"/>
                                          </p:val>
                                        </p:tav>
                                      </p:tavLst>
                                    </p:anim>
                                    <p:anim calcmode="lin" valueType="num">
                                      <p:cBhvr>
                                        <p:cTn id="41" dur="500" fill="hold"/>
                                        <p:tgtEl>
                                          <p:spTgt spid="6">
                                            <p:txEl>
                                              <p:pRg st="7" end="7"/>
                                            </p:txEl>
                                          </p:spTgt>
                                        </p:tgtEl>
                                        <p:attrNameLst>
                                          <p:attrName>style.rotation</p:attrName>
                                        </p:attrNameLst>
                                      </p:cBhvr>
                                      <p:tavLst>
                                        <p:tav tm="0">
                                          <p:val>
                                            <p:fltVal val="360"/>
                                          </p:val>
                                        </p:tav>
                                        <p:tav tm="100000">
                                          <p:val>
                                            <p:fltVal val="0"/>
                                          </p:val>
                                        </p:tav>
                                      </p:tavLst>
                                    </p:anim>
                                    <p:animEffect transition="in" filter="fad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 06-03-2015 Panoramique.JPG"/>
          <p:cNvPicPr>
            <a:picLocks noChangeAspect="1"/>
          </p:cNvPicPr>
          <p:nvPr/>
        </p:nvPicPr>
        <p:blipFill>
          <a:blip r:embed="rId2"/>
          <a:stretch>
            <a:fillRect/>
          </a:stretch>
        </p:blipFill>
        <p:spPr>
          <a:xfrm>
            <a:off x="0" y="1817050"/>
            <a:ext cx="9144000" cy="4902200"/>
          </a:xfrm>
          <a:prstGeom prst="rect">
            <a:avLst/>
          </a:prstGeom>
        </p:spPr>
      </p:pic>
      <p:pic>
        <p:nvPicPr>
          <p:cNvPr id="4" name="Image 3" descr="PANOS ADULTES Cpte Rendu.jpeg"/>
          <p:cNvPicPr>
            <a:picLocks noChangeAspect="1"/>
          </p:cNvPicPr>
          <p:nvPr/>
        </p:nvPicPr>
        <p:blipFill>
          <a:blip r:embed="rId3"/>
          <a:stretch>
            <a:fillRect/>
          </a:stretch>
        </p:blipFill>
        <p:spPr>
          <a:xfrm>
            <a:off x="4716726" y="412750"/>
            <a:ext cx="4775200" cy="6858000"/>
          </a:xfrm>
          <a:prstGeom prst="rect">
            <a:avLst/>
          </a:prstGeom>
          <a:ln>
            <a:noFill/>
          </a:ln>
          <a:effectLst>
            <a:softEdge rad="112500"/>
          </a:effectLst>
        </p:spPr>
      </p:pic>
      <p:sp>
        <p:nvSpPr>
          <p:cNvPr id="2" name="Rectangle 1"/>
          <p:cNvSpPr/>
          <p:nvPr/>
        </p:nvSpPr>
        <p:spPr>
          <a:xfrm>
            <a:off x="63500" y="6597650"/>
            <a:ext cx="279400" cy="10890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descr="PANOS EXEMPLE Cpte Rendu.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00" y="-1671135"/>
            <a:ext cx="4572000" cy="6230435"/>
          </a:xfrm>
          <a:prstGeom prst="rect">
            <a:avLst/>
          </a:prstGeom>
          <a:ln>
            <a:noFill/>
          </a:ln>
          <a:effectLst>
            <a:softEdge rad="112500"/>
          </a:effectLst>
        </p:spPr>
      </p:pic>
    </p:spTree>
    <p:extLst>
      <p:ext uri="{BB962C8B-B14F-4D97-AF65-F5344CB8AC3E}">
        <p14:creationId xmlns:p14="http://schemas.microsoft.com/office/powerpoint/2010/main" val="12933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43081"/>
            <a:ext cx="8229600" cy="1143000"/>
          </a:xfrm>
        </p:spPr>
        <p:txBody>
          <a:bodyPr/>
          <a:lstStyle/>
          <a:p>
            <a:r>
              <a:rPr lang="fr-FR" b="1" dirty="0"/>
              <a:t>Radiographies utilisées en Orthodontie</a:t>
            </a:r>
            <a:r>
              <a:rPr lang="fr-FR" dirty="0"/>
              <a:t> </a:t>
            </a:r>
          </a:p>
        </p:txBody>
      </p:sp>
      <p:sp>
        <p:nvSpPr>
          <p:cNvPr id="5" name="Espace réservé du contenu 4"/>
          <p:cNvSpPr>
            <a:spLocks noGrp="1"/>
          </p:cNvSpPr>
          <p:nvPr>
            <p:ph sz="half" idx="1"/>
          </p:nvPr>
        </p:nvSpPr>
        <p:spPr>
          <a:xfrm>
            <a:off x="740665" y="2285506"/>
            <a:ext cx="3767328" cy="1626872"/>
          </a:xfrm>
        </p:spPr>
        <p:txBody>
          <a:bodyPr>
            <a:noAutofit/>
          </a:bodyPr>
          <a:lstStyle/>
          <a:p>
            <a:r>
              <a:rPr lang="fr-FR" sz="1600" b="1" dirty="0">
                <a:solidFill>
                  <a:srgbClr val="800000"/>
                </a:solidFill>
              </a:rPr>
              <a:t>Panoramique des maxillaires</a:t>
            </a:r>
            <a:br>
              <a:rPr lang="fr-FR" sz="1500" u="sng" dirty="0"/>
            </a:br>
            <a:r>
              <a:rPr lang="fr-FR" sz="1500" u="sng" dirty="0"/>
              <a:t>                                                    </a:t>
            </a:r>
            <a:r>
              <a:rPr lang="fr-FR" sz="1500" b="1" dirty="0">
                <a:solidFill>
                  <a:srgbClr val="000000"/>
                </a:solidFill>
              </a:rPr>
              <a:t>Cotation Z15</a:t>
            </a:r>
            <a:br>
              <a:rPr lang="fr-FR" sz="1500" b="1" dirty="0">
                <a:solidFill>
                  <a:srgbClr val="000000"/>
                </a:solidFill>
              </a:rPr>
            </a:br>
            <a:br>
              <a:rPr lang="fr-FR" sz="1500" b="1" dirty="0">
                <a:solidFill>
                  <a:srgbClr val="000000"/>
                </a:solidFill>
              </a:rPr>
            </a:br>
            <a:r>
              <a:rPr lang="fr-FR" sz="1500" b="1" dirty="0">
                <a:solidFill>
                  <a:srgbClr val="000000"/>
                </a:solidFill>
              </a:rPr>
              <a:t>Aucun âge limite  →  tous patients</a:t>
            </a:r>
          </a:p>
        </p:txBody>
      </p:sp>
      <p:sp>
        <p:nvSpPr>
          <p:cNvPr id="6" name="Espace réservé du contenu 5"/>
          <p:cNvSpPr>
            <a:spLocks noGrp="1"/>
          </p:cNvSpPr>
          <p:nvPr>
            <p:ph sz="half" idx="2"/>
          </p:nvPr>
        </p:nvSpPr>
        <p:spPr>
          <a:xfrm>
            <a:off x="4634753" y="2285504"/>
            <a:ext cx="4278202" cy="4572496"/>
          </a:xfrm>
        </p:spPr>
        <p:txBody>
          <a:bodyPr>
            <a:normAutofit fontScale="55000" lnSpcReduction="20000"/>
          </a:bodyPr>
          <a:lstStyle/>
          <a:p>
            <a:r>
              <a:rPr lang="fr-FR" sz="2900" b="1" dirty="0">
                <a:solidFill>
                  <a:srgbClr val="800000"/>
                </a:solidFill>
              </a:rPr>
              <a:t>Téléradiographie de la tête</a:t>
            </a:r>
            <a:br>
              <a:rPr lang="fr-FR" sz="2900" b="1" dirty="0">
                <a:solidFill>
                  <a:srgbClr val="800000"/>
                </a:solidFill>
              </a:rPr>
            </a:br>
            <a:br>
              <a:rPr lang="fr-FR" dirty="0"/>
            </a:br>
            <a:r>
              <a:rPr lang="fr-FR" sz="2500" b="1" dirty="0">
                <a:solidFill>
                  <a:srgbClr val="000000"/>
                </a:solidFill>
              </a:rPr>
              <a:t>Cotation 1 incidence (profil seul)	Z15</a:t>
            </a:r>
            <a:br>
              <a:rPr lang="fr-FR" sz="2500" b="1" dirty="0">
                <a:solidFill>
                  <a:srgbClr val="000000"/>
                </a:solidFill>
              </a:rPr>
            </a:br>
            <a:br>
              <a:rPr lang="fr-FR" sz="2500" b="1" dirty="0">
                <a:solidFill>
                  <a:srgbClr val="000000"/>
                </a:solidFill>
              </a:rPr>
            </a:br>
            <a:r>
              <a:rPr lang="fr-FR" sz="2500" b="1" dirty="0">
                <a:solidFill>
                  <a:srgbClr val="000000"/>
                </a:solidFill>
              </a:rPr>
              <a:t>Cotation 2 incidences ( </a:t>
            </a:r>
            <a:r>
              <a:rPr lang="fr-FR" sz="2500" b="1" dirty="0" err="1">
                <a:solidFill>
                  <a:srgbClr val="000000"/>
                </a:solidFill>
              </a:rPr>
              <a:t>profil+face</a:t>
            </a:r>
            <a:r>
              <a:rPr lang="fr-FR" sz="2500" b="1" dirty="0">
                <a:solidFill>
                  <a:srgbClr val="000000"/>
                </a:solidFill>
              </a:rPr>
              <a:t> )	Z20</a:t>
            </a:r>
          </a:p>
          <a:p>
            <a:pPr marL="0" indent="0">
              <a:buNone/>
            </a:pPr>
            <a:r>
              <a:rPr lang="fr-FR" sz="2500" b="1" dirty="0">
                <a:solidFill>
                  <a:srgbClr val="000000"/>
                </a:solidFill>
              </a:rPr>
              <a:t>        Cotation au delà de 2 incidences →  toujours	                                                             Z20</a:t>
            </a:r>
            <a:br>
              <a:rPr lang="fr-FR" sz="1200" b="1" dirty="0">
                <a:solidFill>
                  <a:srgbClr val="000000"/>
                </a:solidFill>
              </a:rPr>
            </a:br>
            <a:br>
              <a:rPr lang="fr-FR" sz="1200" b="1" dirty="0">
                <a:solidFill>
                  <a:srgbClr val="000000"/>
                </a:solidFill>
              </a:rPr>
            </a:br>
            <a:r>
              <a:rPr lang="fr-FR" sz="2500" b="1" dirty="0">
                <a:solidFill>
                  <a:srgbClr val="000000"/>
                </a:solidFill>
              </a:rPr>
              <a:t>Remboursable :</a:t>
            </a:r>
          </a:p>
          <a:p>
            <a:pPr lvl="1"/>
            <a:r>
              <a:rPr lang="fr-FR" sz="2500" b="1" dirty="0">
                <a:solidFill>
                  <a:srgbClr val="000000"/>
                </a:solidFill>
              </a:rPr>
              <a:t>Pour les traitements commencés avant le 16</a:t>
            </a:r>
            <a:r>
              <a:rPr lang="fr-FR" sz="2500" b="1" baseline="30000" dirty="0">
                <a:solidFill>
                  <a:srgbClr val="000000"/>
                </a:solidFill>
              </a:rPr>
              <a:t>ème</a:t>
            </a:r>
            <a:r>
              <a:rPr lang="fr-FR" sz="2500" b="1" dirty="0">
                <a:solidFill>
                  <a:srgbClr val="000000"/>
                </a:solidFill>
              </a:rPr>
              <a:t> anniversaire</a:t>
            </a:r>
          </a:p>
          <a:p>
            <a:pPr lvl="1"/>
            <a:r>
              <a:rPr lang="fr-FR" sz="2500" b="1" dirty="0">
                <a:solidFill>
                  <a:srgbClr val="000000"/>
                </a:solidFill>
              </a:rPr>
              <a:t>Pour les cas </a:t>
            </a:r>
            <a:r>
              <a:rPr lang="fr-FR" sz="2500" b="1" dirty="0" err="1">
                <a:solidFill>
                  <a:srgbClr val="000000"/>
                </a:solidFill>
              </a:rPr>
              <a:t>orthodontico</a:t>
            </a:r>
            <a:r>
              <a:rPr lang="fr-FR" sz="2500" b="1" dirty="0">
                <a:solidFill>
                  <a:srgbClr val="000000"/>
                </a:solidFill>
              </a:rPr>
              <a:t>-chirurgicaux</a:t>
            </a:r>
          </a:p>
          <a:p>
            <a:r>
              <a:rPr lang="fr-FR" sz="2900" b="1" dirty="0">
                <a:solidFill>
                  <a:srgbClr val="800000"/>
                </a:solidFill>
              </a:rPr>
              <a:t>Examen Tomographique (3D</a:t>
            </a:r>
            <a:r>
              <a:rPr lang="fr-FR" sz="2900" b="1" dirty="0"/>
              <a:t>)</a:t>
            </a:r>
            <a:br>
              <a:rPr lang="fr-FR" sz="2600" b="1" dirty="0"/>
            </a:br>
            <a:endParaRPr lang="fr-FR" sz="2600" b="1" dirty="0"/>
          </a:p>
          <a:p>
            <a:pPr lvl="1"/>
            <a:r>
              <a:rPr lang="fr-FR" sz="2600" b="1" dirty="0">
                <a:solidFill>
                  <a:srgbClr val="000000"/>
                </a:solidFill>
              </a:rPr>
              <a:t>1</a:t>
            </a:r>
            <a:r>
              <a:rPr lang="fr-FR" sz="2600" b="1" baseline="30000" dirty="0">
                <a:solidFill>
                  <a:srgbClr val="000000"/>
                </a:solidFill>
              </a:rPr>
              <a:t>er</a:t>
            </a:r>
            <a:r>
              <a:rPr lang="fr-FR" sz="2600" b="1" dirty="0">
                <a:solidFill>
                  <a:srgbClr val="000000"/>
                </a:solidFill>
              </a:rPr>
              <a:t> plan de coupe		Z35</a:t>
            </a:r>
          </a:p>
          <a:p>
            <a:pPr lvl="1"/>
            <a:r>
              <a:rPr lang="fr-FR" sz="2600" b="1" dirty="0">
                <a:solidFill>
                  <a:srgbClr val="000000"/>
                </a:solidFill>
              </a:rPr>
              <a:t>Plans suivants ( tout )	                + Z25</a:t>
            </a:r>
            <a:br>
              <a:rPr lang="fr-FR" sz="2600" b="1" dirty="0">
                <a:solidFill>
                  <a:srgbClr val="000000"/>
                </a:solidFill>
              </a:rPr>
            </a:br>
            <a:endParaRPr lang="fr-FR" sz="2600" b="1" dirty="0">
              <a:solidFill>
                <a:srgbClr val="000000"/>
              </a:solidFill>
            </a:endParaRPr>
          </a:p>
          <a:p>
            <a:pPr lvl="1"/>
            <a:r>
              <a:rPr lang="fr-FR" sz="2600" b="1" dirty="0">
                <a:solidFill>
                  <a:srgbClr val="FF0000"/>
                </a:solidFill>
              </a:rPr>
              <a:t>ATTENTION si pratiqués avec d’autres radiographies dans la même séance…Z15 </a:t>
            </a:r>
          </a:p>
          <a:p>
            <a:pPr marL="349250" lvl="1" indent="0">
              <a:buNone/>
            </a:pPr>
            <a:endParaRPr lang="fr-FR" sz="2600" b="1" dirty="0">
              <a:solidFill>
                <a:srgbClr val="FF0000"/>
              </a:solidFill>
            </a:endParaRPr>
          </a:p>
          <a:p>
            <a:pPr lvl="1"/>
            <a:endParaRPr lang="fr-FR" sz="2600" dirty="0">
              <a:solidFill>
                <a:srgbClr val="FF6600"/>
              </a:solidFill>
            </a:endParaRPr>
          </a:p>
          <a:p>
            <a:pPr lvl="1"/>
            <a:endParaRPr lang="fr-FR" sz="2600" b="1" dirty="0">
              <a:solidFill>
                <a:srgbClr val="FF6600"/>
              </a:solidFill>
            </a:endParaRPr>
          </a:p>
        </p:txBody>
      </p:sp>
      <p:sp>
        <p:nvSpPr>
          <p:cNvPr id="7" name="Espace réservé du contenu 4"/>
          <p:cNvSpPr txBox="1">
            <a:spLocks/>
          </p:cNvSpPr>
          <p:nvPr/>
        </p:nvSpPr>
        <p:spPr>
          <a:xfrm>
            <a:off x="457200" y="3845754"/>
            <a:ext cx="3894088" cy="2242527"/>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9pPr>
          </a:lstStyle>
          <a:p>
            <a:r>
              <a:rPr lang="fr-FR" sz="1600" b="1" dirty="0">
                <a:solidFill>
                  <a:srgbClr val="800000"/>
                </a:solidFill>
              </a:rPr>
              <a:t>Examen pour le calcul de l’âge osseux</a:t>
            </a:r>
            <a:endParaRPr lang="fr-FR" sz="1200" dirty="0"/>
          </a:p>
          <a:p>
            <a:pPr lvl="1"/>
            <a:r>
              <a:rPr lang="fr-FR" sz="1500" b="1" dirty="0">
                <a:solidFill>
                  <a:srgbClr val="000000"/>
                </a:solidFill>
              </a:rPr>
              <a:t>Cotation Z15</a:t>
            </a:r>
          </a:p>
          <a:p>
            <a:pPr lvl="1"/>
            <a:r>
              <a:rPr lang="fr-FR" sz="1500" b="1" dirty="0">
                <a:solidFill>
                  <a:srgbClr val="000000"/>
                </a:solidFill>
              </a:rPr>
              <a:t>Uniquement remboursable pour les traitement commencés avant 16 ans</a:t>
            </a:r>
          </a:p>
          <a:p>
            <a:pPr lvl="1"/>
            <a:r>
              <a:rPr lang="fr-FR" sz="1500" b="1" dirty="0">
                <a:solidFill>
                  <a:srgbClr val="000000"/>
                </a:solidFill>
              </a:rPr>
              <a:t>Quelque soit la méthode (Poignet, téléradiographie, etc…)</a:t>
            </a:r>
          </a:p>
          <a:p>
            <a:pPr lvl="1"/>
            <a:r>
              <a:rPr lang="fr-FR" sz="1500" b="1" dirty="0">
                <a:solidFill>
                  <a:srgbClr val="000000"/>
                </a:solidFill>
              </a:rPr>
              <a:t>Uniquement pour le diagnostic</a:t>
            </a:r>
          </a:p>
        </p:txBody>
      </p:sp>
      <p:sp>
        <p:nvSpPr>
          <p:cNvPr id="8" name="ZoneTexte 7"/>
          <p:cNvSpPr txBox="1"/>
          <p:nvPr/>
        </p:nvSpPr>
        <p:spPr>
          <a:xfrm>
            <a:off x="3583325" y="1582493"/>
            <a:ext cx="1859700" cy="584776"/>
          </a:xfrm>
          <a:prstGeom prst="rect">
            <a:avLst/>
          </a:prstGeom>
          <a:noFill/>
        </p:spPr>
        <p:txBody>
          <a:bodyPr wrap="square" rtlCol="0">
            <a:spAutoFit/>
          </a:bodyPr>
          <a:lstStyle/>
          <a:p>
            <a:pPr algn="ctr"/>
            <a:r>
              <a:rPr lang="fr-FR" sz="3200" dirty="0">
                <a:ln w="18415" cmpd="sng">
                  <a:solidFill>
                    <a:srgbClr val="FFFFFF"/>
                  </a:solidFill>
                  <a:prstDash val="solid"/>
                </a:ln>
                <a:solidFill>
                  <a:srgbClr val="FFFFFF"/>
                </a:solidFill>
                <a:effectLst>
                  <a:outerShdw blurRad="63500" dir="3600000" algn="tl" rotWithShape="0">
                    <a:srgbClr val="000000">
                      <a:alpha val="70000"/>
                    </a:srgbClr>
                  </a:outerShdw>
                </a:effectLst>
              </a:rPr>
              <a:t>Cotations</a:t>
            </a:r>
          </a:p>
        </p:txBody>
      </p:sp>
      <p:sp>
        <p:nvSpPr>
          <p:cNvPr id="9" name="Espace réservé du contenu 4"/>
          <p:cNvSpPr txBox="1">
            <a:spLocks/>
          </p:cNvSpPr>
          <p:nvPr/>
        </p:nvSpPr>
        <p:spPr>
          <a:xfrm>
            <a:off x="457200" y="5810215"/>
            <a:ext cx="3894088" cy="1047785"/>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9pPr>
          </a:lstStyle>
          <a:p>
            <a:r>
              <a:rPr lang="fr-FR" sz="1600" b="1" dirty="0">
                <a:solidFill>
                  <a:srgbClr val="800000"/>
                </a:solidFill>
              </a:rPr>
              <a:t>Radiographie des ATM</a:t>
            </a:r>
            <a:endParaRPr lang="fr-FR" sz="1200" dirty="0"/>
          </a:p>
          <a:p>
            <a:pPr lvl="1"/>
            <a:r>
              <a:rPr lang="fr-FR" sz="1500" b="1" dirty="0">
                <a:solidFill>
                  <a:srgbClr val="000000"/>
                </a:solidFill>
              </a:rPr>
              <a:t>Cotation Z19 ( pas de limite d’âge)</a:t>
            </a:r>
          </a:p>
        </p:txBody>
      </p:sp>
    </p:spTree>
    <p:extLst>
      <p:ext uri="{BB962C8B-B14F-4D97-AF65-F5344CB8AC3E}">
        <p14:creationId xmlns:p14="http://schemas.microsoft.com/office/powerpoint/2010/main" val="31648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barn(inVertical)">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barn(inVertical)">
                                      <p:cBhvr>
                                        <p:cTn id="34" dur="500"/>
                                        <p:tgtEl>
                                          <p:spTgt spid="7">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arn(inVertical)">
                                      <p:cBhvr>
                                        <p:cTn id="37" dur="500"/>
                                        <p:tgtEl>
                                          <p:spTgt spid="7">
                                            <p:txEl>
                                              <p:pRg st="3" end="3"/>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barn(inVertical)">
                                      <p:cBhvr>
                                        <p:cTn id="40" dur="500"/>
                                        <p:tgtEl>
                                          <p:spTgt spid="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barn(inVertical)">
                                      <p:cBhvr>
                                        <p:cTn id="45" dur="500"/>
                                        <p:tgtEl>
                                          <p:spTgt spid="9">
                                            <p:txEl>
                                              <p:pRg st="0" end="0"/>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arn(inVertical)">
                                      <p:cBhvr>
                                        <p:cTn id="48" dur="5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Effect transition="in" filter="barn(inVertical)">
                                      <p:cBhvr>
                                        <p:cTn id="53" dur="500"/>
                                        <p:tgtEl>
                                          <p:spTgt spid="6">
                                            <p:txEl>
                                              <p:pRg st="4" end="4"/>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Effect transition="in" filter="barn(inVertical)">
                                      <p:cBhvr>
                                        <p:cTn id="56" dur="500"/>
                                        <p:tgtEl>
                                          <p:spTgt spid="6">
                                            <p:txEl>
                                              <p:pRg st="5" end="5"/>
                                            </p:txEl>
                                          </p:spTgt>
                                        </p:tgtEl>
                                      </p:cBhvr>
                                    </p:animEffect>
                                  </p:childTnLst>
                                </p:cTn>
                              </p:par>
                              <p:par>
                                <p:cTn id="57" presetID="16" presetClass="entr" presetSubtype="21" fill="hold" nodeType="with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animEffect transition="in" filter="barn(inVertical)">
                                      <p:cBhvr>
                                        <p:cTn id="59" dur="500"/>
                                        <p:tgtEl>
                                          <p:spTgt spid="6">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
                                            <p:txEl>
                                              <p:pRg st="7" end="7"/>
                                            </p:txEl>
                                          </p:spTgt>
                                        </p:tgtEl>
                                        <p:attrNameLst>
                                          <p:attrName>style.visibility</p:attrName>
                                        </p:attrNameLst>
                                      </p:cBhvr>
                                      <p:to>
                                        <p:strVal val="visible"/>
                                      </p:to>
                                    </p:set>
                                    <p:animEffect transition="in" filter="barn(inVertical)">
                                      <p:cBhvr>
                                        <p:cTn id="6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186381"/>
            <a:ext cx="8229600" cy="1143000"/>
          </a:xfrm>
        </p:spPr>
        <p:txBody>
          <a:bodyPr/>
          <a:lstStyle/>
          <a:p>
            <a:r>
              <a:rPr lang="fr-FR" b="1" dirty="0"/>
              <a:t>Recommandation pour les radiographies</a:t>
            </a:r>
            <a:r>
              <a:rPr lang="fr-FR" dirty="0"/>
              <a:t> (HAS)</a:t>
            </a:r>
          </a:p>
        </p:txBody>
      </p:sp>
      <p:sp>
        <p:nvSpPr>
          <p:cNvPr id="6" name="Espace réservé du contenu 5"/>
          <p:cNvSpPr>
            <a:spLocks noGrp="1"/>
          </p:cNvSpPr>
          <p:nvPr>
            <p:ph idx="1"/>
          </p:nvPr>
        </p:nvSpPr>
        <p:spPr>
          <a:xfrm>
            <a:off x="739775" y="2291787"/>
            <a:ext cx="7662864" cy="4378852"/>
          </a:xfrm>
        </p:spPr>
        <p:txBody>
          <a:bodyPr>
            <a:normAutofit/>
          </a:bodyPr>
          <a:lstStyle/>
          <a:p>
            <a:r>
              <a:rPr lang="fr-FR" sz="2900" b="1" dirty="0">
                <a:solidFill>
                  <a:srgbClr val="800000"/>
                </a:solidFill>
              </a:rPr>
              <a:t>Avant un traitement d’Orthopédie </a:t>
            </a:r>
            <a:r>
              <a:rPr lang="fr-FR" sz="2900" b="1" dirty="0" err="1">
                <a:solidFill>
                  <a:srgbClr val="800000"/>
                </a:solidFill>
              </a:rPr>
              <a:t>Dento</a:t>
            </a:r>
            <a:r>
              <a:rPr lang="fr-FR" sz="2900" b="1" dirty="0">
                <a:solidFill>
                  <a:srgbClr val="800000"/>
                </a:solidFill>
              </a:rPr>
              <a:t> Faciale:</a:t>
            </a:r>
          </a:p>
          <a:p>
            <a:pPr lvl="1"/>
            <a:r>
              <a:rPr lang="fr-FR" sz="2900" b="1" dirty="0">
                <a:solidFill>
                  <a:srgbClr val="000000"/>
                </a:solidFill>
              </a:rPr>
              <a:t>Radiographie panoramique nécessaire et obligatoire (analyse de tous les organes dentaires et osseux)</a:t>
            </a:r>
          </a:p>
          <a:p>
            <a:pPr marL="349250" lvl="1" indent="0">
              <a:buNone/>
            </a:pPr>
            <a:r>
              <a:rPr lang="fr-FR" sz="2700" b="1" dirty="0">
                <a:solidFill>
                  <a:srgbClr val="000000"/>
                </a:solidFill>
              </a:rPr>
              <a:t>       </a:t>
            </a:r>
            <a:r>
              <a:rPr lang="fr-FR" sz="2900" b="1" dirty="0">
                <a:solidFill>
                  <a:srgbClr val="000000"/>
                </a:solidFill>
              </a:rPr>
              <a:t>Téléradiographies si nécessaires  (voir tableau suivant)</a:t>
            </a:r>
          </a:p>
          <a:p>
            <a:pPr marL="349250" lvl="1" indent="0">
              <a:buNone/>
            </a:pPr>
            <a:r>
              <a:rPr lang="fr-FR" sz="2900" b="1" dirty="0">
                <a:solidFill>
                  <a:srgbClr val="000000"/>
                </a:solidFill>
              </a:rPr>
              <a:t>       Autres radiographies nécessaires ( Âge osseux, ATM …)</a:t>
            </a:r>
          </a:p>
        </p:txBody>
      </p:sp>
    </p:spTree>
    <p:extLst>
      <p:ext uri="{BB962C8B-B14F-4D97-AF65-F5344CB8AC3E}">
        <p14:creationId xmlns:p14="http://schemas.microsoft.com/office/powerpoint/2010/main" val="228674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127EB-62B6-58EB-F6AC-8772E285092B}"/>
              </a:ext>
            </a:extLst>
          </p:cNvPr>
          <p:cNvSpPr>
            <a:spLocks noGrp="1"/>
          </p:cNvSpPr>
          <p:nvPr>
            <p:ph type="title"/>
          </p:nvPr>
        </p:nvSpPr>
        <p:spPr/>
        <p:txBody>
          <a:bodyPr/>
          <a:lstStyle/>
          <a:p>
            <a:r>
              <a:rPr lang="fr-FR" b="1" dirty="0"/>
              <a:t>Recommandation pour les radiographies</a:t>
            </a:r>
            <a:r>
              <a:rPr lang="fr-FR" dirty="0"/>
              <a:t> (HAS)</a:t>
            </a:r>
          </a:p>
        </p:txBody>
      </p:sp>
      <p:sp>
        <p:nvSpPr>
          <p:cNvPr id="3" name="Espace réservé du contenu 2">
            <a:extLst>
              <a:ext uri="{FF2B5EF4-FFF2-40B4-BE49-F238E27FC236}">
                <a16:creationId xmlns:a16="http://schemas.microsoft.com/office/drawing/2014/main" id="{9C7BF6CB-4282-7668-3C7A-968B63AF3485}"/>
              </a:ext>
            </a:extLst>
          </p:cNvPr>
          <p:cNvSpPr>
            <a:spLocks noGrp="1"/>
          </p:cNvSpPr>
          <p:nvPr>
            <p:ph idx="1"/>
          </p:nvPr>
        </p:nvSpPr>
        <p:spPr>
          <a:xfrm>
            <a:off x="739775" y="2362200"/>
            <a:ext cx="7662864" cy="4419600"/>
          </a:xfrm>
        </p:spPr>
        <p:txBody>
          <a:bodyPr>
            <a:normAutofit fontScale="92500"/>
          </a:bodyPr>
          <a:lstStyle/>
          <a:p>
            <a:r>
              <a:rPr lang="fr-FR" sz="2400" b="1" dirty="0">
                <a:solidFill>
                  <a:srgbClr val="800000"/>
                </a:solidFill>
              </a:rPr>
              <a:t>Radiographies Panoramiques de contrôle : </a:t>
            </a:r>
            <a:r>
              <a:rPr lang="fr-FR" sz="2400" b="1" dirty="0"/>
              <a:t> </a:t>
            </a:r>
            <a:br>
              <a:rPr lang="fr-FR" sz="2400" b="1" dirty="0"/>
            </a:br>
            <a:r>
              <a:rPr lang="fr-FR" sz="2400" b="1" dirty="0"/>
              <a:t> </a:t>
            </a:r>
            <a:r>
              <a:rPr lang="fr-FR" sz="2400" b="1" dirty="0">
                <a:solidFill>
                  <a:srgbClr val="000000"/>
                </a:solidFill>
              </a:rPr>
              <a:t>Les clichés panoramiques de contrôle doivent s’appuyer sur des nécessités thérapeutiques justifiables. </a:t>
            </a:r>
          </a:p>
          <a:p>
            <a:r>
              <a:rPr lang="fr-FR" sz="2400" b="1" dirty="0">
                <a:solidFill>
                  <a:srgbClr val="000000"/>
                </a:solidFill>
              </a:rPr>
              <a:t>Cependant un cliché annuel est conseillé pendant le traitement actif, ou même plus souvent si risques (suivre l’évolution d’une dent incluse, etc…), et le cliché terminal doit être réalisé avant la fin de la théra</a:t>
            </a:r>
            <a:r>
              <a:rPr lang="fr-FR" sz="2400" b="1" dirty="0">
                <a:solidFill>
                  <a:schemeClr val="tx1"/>
                </a:solidFill>
              </a:rPr>
              <a:t>peutique afin de permettre des finitions orthodontiques.</a:t>
            </a:r>
          </a:p>
          <a:p>
            <a:r>
              <a:rPr lang="fr-FR" sz="2400" b="1" dirty="0">
                <a:solidFill>
                  <a:schemeClr val="tx1"/>
                </a:solidFill>
              </a:rPr>
              <a:t> Ensuite contrôles annuels si besoin ( évolution dents de sagesse par exemple )</a:t>
            </a:r>
          </a:p>
          <a:p>
            <a:endParaRPr lang="fr-FR" dirty="0"/>
          </a:p>
        </p:txBody>
      </p:sp>
    </p:spTree>
    <p:extLst>
      <p:ext uri="{BB962C8B-B14F-4D97-AF65-F5344CB8AC3E}">
        <p14:creationId xmlns:p14="http://schemas.microsoft.com/office/powerpoint/2010/main" val="2439278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74153" y="2287388"/>
            <a:ext cx="6191443" cy="646331"/>
          </a:xfrm>
          <a:prstGeom prst="rect">
            <a:avLst/>
          </a:prstGeom>
          <a:noFill/>
        </p:spPr>
        <p:txBody>
          <a:bodyPr wrap="square" rtlCol="0">
            <a:spAutoFit/>
          </a:bodyPr>
          <a:lstStyle/>
          <a:p>
            <a:pPr algn="ctr"/>
            <a:r>
              <a:rPr lang="fr-FR" b="1" dirty="0"/>
              <a:t>    Notre exercice est normalement régi par les seules            dispositions de la NGAP</a:t>
            </a:r>
          </a:p>
        </p:txBody>
      </p:sp>
      <p:sp>
        <p:nvSpPr>
          <p:cNvPr id="6" name="Rectangle 5"/>
          <p:cNvSpPr/>
          <p:nvPr/>
        </p:nvSpPr>
        <p:spPr>
          <a:xfrm>
            <a:off x="1553530" y="3054198"/>
            <a:ext cx="6032688"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dirty="0"/>
              <a:t>Décisions UNCAM du 11/03/2005 Article III-1 du livre III</a:t>
            </a:r>
          </a:p>
        </p:txBody>
      </p:sp>
      <p:sp>
        <p:nvSpPr>
          <p:cNvPr id="8" name="Rectangle 7"/>
          <p:cNvSpPr/>
          <p:nvPr/>
        </p:nvSpPr>
        <p:spPr>
          <a:xfrm>
            <a:off x="635794" y="4475360"/>
            <a:ext cx="7422356" cy="3139321"/>
          </a:xfrm>
          <a:prstGeom prst="rect">
            <a:avLst/>
          </a:prstGeom>
        </p:spPr>
        <p:txBody>
          <a:bodyPr wrap="square">
            <a:spAutoFit/>
          </a:bodyPr>
          <a:lstStyle/>
          <a:p>
            <a:r>
              <a:rPr lang="fr-FR" b="1" dirty="0"/>
              <a:t>Nous ne pouvons pas coter et facturer des actes relevant de la CCAM</a:t>
            </a:r>
          </a:p>
          <a:p>
            <a:r>
              <a:rPr lang="fr-FR" b="1" dirty="0"/>
              <a:t>MAIS…La Cour de Cassation considère que :</a:t>
            </a:r>
          </a:p>
          <a:p>
            <a:r>
              <a:rPr lang="fr-FR" b="1" dirty="0"/>
              <a:t> « sont remboursables par l’assurance maladie les actes pratiqués par un chirurgien-dentiste spécialiste qualifié en orthopédie dento-faciale, dès lors que ces actes sont accomplis pour les nécessités du traitement relevant de sa spécialité́ et qu’ils ne peuvent pas être réalisés par un autre praticien dans un délai compatible avec les besoins du traitement».</a:t>
            </a:r>
          </a:p>
          <a:p>
            <a:endParaRPr lang="fr-FR" b="1" dirty="0"/>
          </a:p>
          <a:p>
            <a:endParaRPr lang="fr-FR" b="1" dirty="0"/>
          </a:p>
          <a:p>
            <a:r>
              <a:rPr lang="fr-FR" b="1" dirty="0"/>
              <a:t>  </a:t>
            </a:r>
          </a:p>
          <a:p>
            <a:pPr marL="742950" lvl="1" indent="-285750">
              <a:buFont typeface="Arial"/>
              <a:buChar char="•"/>
            </a:pPr>
            <a:endParaRPr lang="fr-FR" b="1" dirty="0"/>
          </a:p>
        </p:txBody>
      </p:sp>
      <p:sp>
        <p:nvSpPr>
          <p:cNvPr id="2" name="Titre 1"/>
          <p:cNvSpPr>
            <a:spLocks noGrp="1"/>
          </p:cNvSpPr>
          <p:nvPr>
            <p:ph type="title"/>
          </p:nvPr>
        </p:nvSpPr>
        <p:spPr/>
        <p:txBody>
          <a:bodyPr/>
          <a:lstStyle/>
          <a:p>
            <a:r>
              <a:rPr lang="fr-FR" sz="4800" b="1" dirty="0"/>
              <a:t>Nomenclature en</a:t>
            </a:r>
            <a:br>
              <a:rPr lang="fr-FR" sz="4800" b="1" dirty="0"/>
            </a:br>
            <a:r>
              <a:rPr lang="fr-FR" sz="4800" b="1" dirty="0"/>
              <a:t> ODF/Orthodontie</a:t>
            </a:r>
            <a:endParaRPr lang="fr-FR" dirty="0"/>
          </a:p>
        </p:txBody>
      </p:sp>
    </p:spTree>
    <p:extLst>
      <p:ext uri="{BB962C8B-B14F-4D97-AF65-F5344CB8AC3E}">
        <p14:creationId xmlns:p14="http://schemas.microsoft.com/office/powerpoint/2010/main" val="118371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E34D25-1CD3-B324-5F17-981F24C0E3A0}"/>
              </a:ext>
            </a:extLst>
          </p:cNvPr>
          <p:cNvSpPr>
            <a:spLocks noGrp="1"/>
          </p:cNvSpPr>
          <p:nvPr>
            <p:ph type="title"/>
          </p:nvPr>
        </p:nvSpPr>
        <p:spPr/>
        <p:txBody>
          <a:bodyPr/>
          <a:lstStyle/>
          <a:p>
            <a:r>
              <a:rPr lang="fr-FR" b="1" dirty="0"/>
              <a:t>Recommandation pour les radiographies</a:t>
            </a:r>
            <a:r>
              <a:rPr lang="fr-FR" dirty="0"/>
              <a:t> (HAS)</a:t>
            </a:r>
          </a:p>
        </p:txBody>
      </p:sp>
      <p:sp>
        <p:nvSpPr>
          <p:cNvPr id="3" name="Espace réservé du contenu 2">
            <a:extLst>
              <a:ext uri="{FF2B5EF4-FFF2-40B4-BE49-F238E27FC236}">
                <a16:creationId xmlns:a16="http://schemas.microsoft.com/office/drawing/2014/main" id="{4971030E-B886-7C4B-06A7-F3D2DE54AACA}"/>
              </a:ext>
            </a:extLst>
          </p:cNvPr>
          <p:cNvSpPr>
            <a:spLocks noGrp="1"/>
          </p:cNvSpPr>
          <p:nvPr>
            <p:ph idx="1"/>
          </p:nvPr>
        </p:nvSpPr>
        <p:spPr/>
        <p:txBody>
          <a:bodyPr>
            <a:normAutofit fontScale="77500" lnSpcReduction="20000"/>
          </a:bodyPr>
          <a:lstStyle/>
          <a:p>
            <a:r>
              <a:rPr lang="fr-FR" sz="2900" b="1" dirty="0">
                <a:solidFill>
                  <a:srgbClr val="800000"/>
                </a:solidFill>
              </a:rPr>
              <a:t>Téléradiographies de contrôle peuvent être réalisées :</a:t>
            </a:r>
          </a:p>
          <a:p>
            <a:pPr lvl="2"/>
            <a:r>
              <a:rPr lang="fr-FR" sz="2900" b="1" dirty="0">
                <a:solidFill>
                  <a:srgbClr val="000000"/>
                </a:solidFill>
              </a:rPr>
              <a:t>A la fin d’une interception fonctionnelle pour en évaluer les résultats</a:t>
            </a:r>
          </a:p>
          <a:p>
            <a:pPr lvl="2"/>
            <a:r>
              <a:rPr lang="fr-FR" sz="2900" b="1" dirty="0">
                <a:solidFill>
                  <a:srgbClr val="000000"/>
                </a:solidFill>
              </a:rPr>
              <a:t>A la fin d’une préparation ortho-chirurgicale, avant chirurgie</a:t>
            </a:r>
          </a:p>
          <a:p>
            <a:pPr lvl="2"/>
            <a:r>
              <a:rPr lang="fr-FR" sz="2900" b="1" dirty="0">
                <a:solidFill>
                  <a:srgbClr val="000000"/>
                </a:solidFill>
              </a:rPr>
              <a:t>Après l’intervention de chirurgie maxillo-faciale</a:t>
            </a:r>
          </a:p>
          <a:p>
            <a:pPr lvl="2"/>
            <a:r>
              <a:rPr lang="fr-FR" sz="2900" b="1" dirty="0">
                <a:solidFill>
                  <a:srgbClr val="000000"/>
                </a:solidFill>
              </a:rPr>
              <a:t>Juste avant la fin d’un traitement orthodontique, notamment pour analyser la position des incisives ou des molaires, etc…</a:t>
            </a:r>
          </a:p>
          <a:p>
            <a:endParaRPr lang="fr-FR" dirty="0"/>
          </a:p>
        </p:txBody>
      </p:sp>
    </p:spTree>
    <p:extLst>
      <p:ext uri="{BB962C8B-B14F-4D97-AF65-F5344CB8AC3E}">
        <p14:creationId xmlns:p14="http://schemas.microsoft.com/office/powerpoint/2010/main" val="3468459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8119" y="503880"/>
            <a:ext cx="8582189" cy="1033900"/>
          </a:xfrm>
        </p:spPr>
        <p:txBody>
          <a:bodyPr/>
          <a:lstStyle/>
          <a:p>
            <a:r>
              <a:rPr lang="fr-FR" sz="3600" b="1" dirty="0"/>
              <a:t>Recommandations pour les téléradiographies initiales de profil et de face</a:t>
            </a:r>
            <a:r>
              <a:rPr lang="fr-FR" sz="3600" dirty="0"/>
              <a:t> (HAS)</a:t>
            </a:r>
          </a:p>
        </p:txBody>
      </p:sp>
      <p:sp>
        <p:nvSpPr>
          <p:cNvPr id="6" name="Rectangle 5"/>
          <p:cNvSpPr/>
          <p:nvPr/>
        </p:nvSpPr>
        <p:spPr>
          <a:xfrm>
            <a:off x="238119" y="2182655"/>
            <a:ext cx="4572000" cy="954107"/>
          </a:xfrm>
          <a:prstGeom prst="rect">
            <a:avLst/>
          </a:prstGeom>
        </p:spPr>
        <p:txBody>
          <a:bodyPr>
            <a:spAutoFit/>
          </a:bodyPr>
          <a:lstStyle/>
          <a:p>
            <a:r>
              <a:rPr lang="fr-FR" sz="1400" b="1" dirty="0"/>
              <a:t>Analyse clinique : un traitement d’Orthodontie ou intervention chirurgicale maxillo-faciale sont ils nécessaire et y a t’il acceptation du patient de la proposition thérapeutique ? </a:t>
            </a:r>
          </a:p>
        </p:txBody>
      </p:sp>
      <p:sp>
        <p:nvSpPr>
          <p:cNvPr id="7" name="ZoneTexte 6"/>
          <p:cNvSpPr txBox="1"/>
          <p:nvPr/>
        </p:nvSpPr>
        <p:spPr>
          <a:xfrm>
            <a:off x="6865751" y="2271945"/>
            <a:ext cx="1488241" cy="523220"/>
          </a:xfrm>
          <a:prstGeom prst="rect">
            <a:avLst/>
          </a:prstGeom>
          <a:noFill/>
        </p:spPr>
        <p:txBody>
          <a:bodyPr wrap="square" rtlCol="0">
            <a:spAutoFit/>
          </a:bodyPr>
          <a:lstStyle/>
          <a:p>
            <a:pPr algn="ctr"/>
            <a:r>
              <a:rPr lang="fr-FR" sz="1400" b="1" u="sng" dirty="0"/>
              <a:t>Pas de</a:t>
            </a:r>
            <a:r>
              <a:rPr lang="fr-FR" sz="1400" b="1" dirty="0"/>
              <a:t>       </a:t>
            </a:r>
            <a:r>
              <a:rPr lang="fr-FR" sz="1400" b="1" u="sng" dirty="0"/>
              <a:t>téléradiographie</a:t>
            </a:r>
            <a:r>
              <a:rPr lang="fr-FR" sz="1400" b="1" dirty="0"/>
              <a:t> </a:t>
            </a:r>
            <a:endParaRPr lang="fr-FR" sz="1400" b="1" u="sng" dirty="0"/>
          </a:p>
        </p:txBody>
      </p:sp>
      <p:sp>
        <p:nvSpPr>
          <p:cNvPr id="8" name="Ellipse 7"/>
          <p:cNvSpPr/>
          <p:nvPr/>
        </p:nvSpPr>
        <p:spPr>
          <a:xfrm>
            <a:off x="5377510" y="2271945"/>
            <a:ext cx="694513" cy="64937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9" name="ZoneTexte 8"/>
          <p:cNvSpPr txBox="1"/>
          <p:nvPr/>
        </p:nvSpPr>
        <p:spPr>
          <a:xfrm>
            <a:off x="5377510" y="2401141"/>
            <a:ext cx="694513" cy="523220"/>
          </a:xfrm>
          <a:prstGeom prst="rect">
            <a:avLst/>
          </a:prstGeom>
          <a:noFill/>
        </p:spPr>
        <p:txBody>
          <a:bodyPr wrap="square" rtlCol="0">
            <a:spAutoFit/>
          </a:bodyPr>
          <a:lstStyle/>
          <a:p>
            <a:pPr algn="ctr"/>
            <a:r>
              <a:rPr lang="fr-FR" sz="1400" dirty="0">
                <a:solidFill>
                  <a:srgbClr val="FFFFFF"/>
                </a:solidFill>
              </a:rPr>
              <a:t>NON</a:t>
            </a:r>
          </a:p>
          <a:p>
            <a:pPr algn="ctr"/>
            <a:r>
              <a:rPr lang="fr-FR" sz="1400" b="1" dirty="0">
                <a:solidFill>
                  <a:srgbClr val="FFFFFF"/>
                </a:solidFill>
              </a:rPr>
              <a:t>→</a:t>
            </a:r>
            <a:r>
              <a:rPr lang="fr-FR" sz="1400" dirty="0">
                <a:solidFill>
                  <a:srgbClr val="FFFFFF"/>
                </a:solidFill>
              </a:rPr>
              <a:t> </a:t>
            </a:r>
          </a:p>
        </p:txBody>
      </p:sp>
      <p:sp>
        <p:nvSpPr>
          <p:cNvPr id="10" name="Ellipse 9"/>
          <p:cNvSpPr/>
          <p:nvPr/>
        </p:nvSpPr>
        <p:spPr>
          <a:xfrm>
            <a:off x="1432287" y="2944523"/>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1432287" y="3073719"/>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13" name="Rectangle 12"/>
          <p:cNvSpPr/>
          <p:nvPr/>
        </p:nvSpPr>
        <p:spPr>
          <a:xfrm>
            <a:off x="390519" y="3644705"/>
            <a:ext cx="2953062" cy="523220"/>
          </a:xfrm>
          <a:prstGeom prst="rect">
            <a:avLst/>
          </a:prstGeom>
        </p:spPr>
        <p:txBody>
          <a:bodyPr wrap="square">
            <a:spAutoFit/>
          </a:bodyPr>
          <a:lstStyle/>
          <a:p>
            <a:r>
              <a:rPr lang="fr-FR" sz="1400" b="1" dirty="0"/>
              <a:t>Début traitement envisagé &lt;  6 mois ?</a:t>
            </a:r>
          </a:p>
        </p:txBody>
      </p:sp>
      <p:sp>
        <p:nvSpPr>
          <p:cNvPr id="14" name="Ellipse 13"/>
          <p:cNvSpPr/>
          <p:nvPr/>
        </p:nvSpPr>
        <p:spPr>
          <a:xfrm>
            <a:off x="5377510" y="3464701"/>
            <a:ext cx="694513" cy="64937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15" name="ZoneTexte 14"/>
          <p:cNvSpPr txBox="1"/>
          <p:nvPr/>
        </p:nvSpPr>
        <p:spPr>
          <a:xfrm>
            <a:off x="5377510" y="3593897"/>
            <a:ext cx="694513" cy="523220"/>
          </a:xfrm>
          <a:prstGeom prst="rect">
            <a:avLst/>
          </a:prstGeom>
          <a:noFill/>
        </p:spPr>
        <p:txBody>
          <a:bodyPr wrap="square" rtlCol="0">
            <a:spAutoFit/>
          </a:bodyPr>
          <a:lstStyle/>
          <a:p>
            <a:pPr algn="ctr"/>
            <a:r>
              <a:rPr lang="fr-FR" sz="1400" dirty="0">
                <a:solidFill>
                  <a:srgbClr val="FFFFFF"/>
                </a:solidFill>
              </a:rPr>
              <a:t>NON</a:t>
            </a:r>
          </a:p>
          <a:p>
            <a:pPr algn="ctr"/>
            <a:r>
              <a:rPr lang="fr-FR" sz="1400" b="1" dirty="0">
                <a:solidFill>
                  <a:srgbClr val="FFFFFF"/>
                </a:solidFill>
              </a:rPr>
              <a:t>→</a:t>
            </a:r>
            <a:r>
              <a:rPr lang="fr-FR" sz="1400" dirty="0">
                <a:solidFill>
                  <a:srgbClr val="FFFFFF"/>
                </a:solidFill>
              </a:rPr>
              <a:t> </a:t>
            </a:r>
          </a:p>
        </p:txBody>
      </p:sp>
      <p:sp>
        <p:nvSpPr>
          <p:cNvPr id="16" name="ZoneTexte 15"/>
          <p:cNvSpPr txBox="1"/>
          <p:nvPr/>
        </p:nvSpPr>
        <p:spPr>
          <a:xfrm>
            <a:off x="7018151" y="3590855"/>
            <a:ext cx="1488241" cy="523220"/>
          </a:xfrm>
          <a:prstGeom prst="rect">
            <a:avLst/>
          </a:prstGeom>
          <a:noFill/>
        </p:spPr>
        <p:txBody>
          <a:bodyPr wrap="square" rtlCol="0">
            <a:spAutoFit/>
          </a:bodyPr>
          <a:lstStyle/>
          <a:p>
            <a:pPr algn="ctr"/>
            <a:r>
              <a:rPr lang="fr-FR" sz="1400" b="1" u="sng" dirty="0"/>
              <a:t>Pas de</a:t>
            </a:r>
            <a:r>
              <a:rPr lang="fr-FR" sz="1400" b="1" dirty="0"/>
              <a:t>       </a:t>
            </a:r>
            <a:r>
              <a:rPr lang="fr-FR" sz="1400" b="1" u="sng" dirty="0"/>
              <a:t>téléradiographie</a:t>
            </a:r>
            <a:r>
              <a:rPr lang="fr-FR" sz="1400" b="1" dirty="0"/>
              <a:t> </a:t>
            </a:r>
            <a:endParaRPr lang="fr-FR" sz="1400" b="1" u="sng" dirty="0"/>
          </a:p>
        </p:txBody>
      </p:sp>
      <p:sp>
        <p:nvSpPr>
          <p:cNvPr id="17" name="Ellipse 16"/>
          <p:cNvSpPr/>
          <p:nvPr/>
        </p:nvSpPr>
        <p:spPr>
          <a:xfrm>
            <a:off x="1432287" y="3984879"/>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ZoneTexte 17"/>
          <p:cNvSpPr txBox="1"/>
          <p:nvPr/>
        </p:nvSpPr>
        <p:spPr>
          <a:xfrm>
            <a:off x="1432287" y="4114075"/>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19" name="Rectangle 18"/>
          <p:cNvSpPr/>
          <p:nvPr/>
        </p:nvSpPr>
        <p:spPr>
          <a:xfrm>
            <a:off x="3112617" y="4666416"/>
            <a:ext cx="1766956" cy="738664"/>
          </a:xfrm>
          <a:prstGeom prst="rect">
            <a:avLst/>
          </a:prstGeom>
        </p:spPr>
        <p:txBody>
          <a:bodyPr wrap="square">
            <a:spAutoFit/>
          </a:bodyPr>
          <a:lstStyle/>
          <a:p>
            <a:pPr algn="ctr"/>
            <a:r>
              <a:rPr lang="fr-FR" sz="1400" b="1" dirty="0"/>
              <a:t>Anomalie </a:t>
            </a:r>
          </a:p>
          <a:p>
            <a:pPr algn="ctr"/>
            <a:r>
              <a:rPr lang="fr-FR" sz="1400" b="1" dirty="0"/>
              <a:t>Transversale</a:t>
            </a:r>
          </a:p>
          <a:p>
            <a:pPr algn="ctr"/>
            <a:r>
              <a:rPr lang="fr-FR" sz="1400" b="1" dirty="0"/>
              <a:t>Marquée ?	</a:t>
            </a:r>
          </a:p>
        </p:txBody>
      </p:sp>
      <p:sp>
        <p:nvSpPr>
          <p:cNvPr id="20" name="Ellipse 19"/>
          <p:cNvSpPr/>
          <p:nvPr/>
        </p:nvSpPr>
        <p:spPr>
          <a:xfrm>
            <a:off x="1435863" y="5385039"/>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1435863" y="5514235"/>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22" name="Rectangle 21"/>
          <p:cNvSpPr/>
          <p:nvPr/>
        </p:nvSpPr>
        <p:spPr>
          <a:xfrm>
            <a:off x="1009234" y="6146385"/>
            <a:ext cx="1540618" cy="523220"/>
          </a:xfrm>
          <a:prstGeom prst="rect">
            <a:avLst/>
          </a:prstGeom>
        </p:spPr>
        <p:txBody>
          <a:bodyPr wrap="square">
            <a:spAutoFit/>
          </a:bodyPr>
          <a:lstStyle/>
          <a:p>
            <a:pPr algn="ctr"/>
            <a:r>
              <a:rPr lang="fr-FR" sz="1400" b="1" dirty="0"/>
              <a:t>Téléradiographie de profil </a:t>
            </a:r>
          </a:p>
        </p:txBody>
      </p:sp>
      <p:sp>
        <p:nvSpPr>
          <p:cNvPr id="23" name="Ellipse 22"/>
          <p:cNvSpPr/>
          <p:nvPr/>
        </p:nvSpPr>
        <p:spPr>
          <a:xfrm>
            <a:off x="5377510" y="4661467"/>
            <a:ext cx="694513" cy="64937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4" name="ZoneTexte 23"/>
          <p:cNvSpPr txBox="1"/>
          <p:nvPr/>
        </p:nvSpPr>
        <p:spPr>
          <a:xfrm>
            <a:off x="5377510" y="4790663"/>
            <a:ext cx="694513" cy="523220"/>
          </a:xfrm>
          <a:prstGeom prst="rect">
            <a:avLst/>
          </a:prstGeom>
          <a:noFill/>
        </p:spPr>
        <p:txBody>
          <a:bodyPr wrap="square" rtlCol="0">
            <a:spAutoFit/>
          </a:bodyPr>
          <a:lstStyle/>
          <a:p>
            <a:pPr algn="ctr"/>
            <a:r>
              <a:rPr lang="fr-FR" sz="1400" dirty="0">
                <a:solidFill>
                  <a:srgbClr val="FFFFFF"/>
                </a:solidFill>
              </a:rPr>
              <a:t>NON</a:t>
            </a:r>
          </a:p>
          <a:p>
            <a:pPr algn="ctr"/>
            <a:r>
              <a:rPr lang="fr-FR" sz="1400" b="1" dirty="0">
                <a:solidFill>
                  <a:srgbClr val="FFFFFF"/>
                </a:solidFill>
              </a:rPr>
              <a:t>→</a:t>
            </a:r>
            <a:r>
              <a:rPr lang="fr-FR" sz="1400" dirty="0">
                <a:solidFill>
                  <a:srgbClr val="FFFFFF"/>
                </a:solidFill>
              </a:rPr>
              <a:t> </a:t>
            </a:r>
          </a:p>
        </p:txBody>
      </p:sp>
      <p:sp>
        <p:nvSpPr>
          <p:cNvPr id="25" name="ZoneTexte 24"/>
          <p:cNvSpPr txBox="1"/>
          <p:nvPr/>
        </p:nvSpPr>
        <p:spPr>
          <a:xfrm>
            <a:off x="7018151" y="4787621"/>
            <a:ext cx="1488241" cy="523220"/>
          </a:xfrm>
          <a:prstGeom prst="rect">
            <a:avLst/>
          </a:prstGeom>
          <a:noFill/>
        </p:spPr>
        <p:txBody>
          <a:bodyPr wrap="square" rtlCol="0">
            <a:spAutoFit/>
          </a:bodyPr>
          <a:lstStyle/>
          <a:p>
            <a:pPr algn="ctr"/>
            <a:r>
              <a:rPr lang="fr-FR" sz="1400" b="1" u="sng" dirty="0"/>
              <a:t>Pas de</a:t>
            </a:r>
            <a:r>
              <a:rPr lang="fr-FR" sz="1400" b="1" dirty="0"/>
              <a:t>       </a:t>
            </a:r>
            <a:r>
              <a:rPr lang="fr-FR" sz="1400" b="1" u="sng" dirty="0"/>
              <a:t>téléradiographie</a:t>
            </a:r>
            <a:r>
              <a:rPr lang="fr-FR" sz="1400" b="1" dirty="0"/>
              <a:t> </a:t>
            </a:r>
            <a:endParaRPr lang="fr-FR" sz="1400" b="1" u="sng" dirty="0"/>
          </a:p>
        </p:txBody>
      </p:sp>
      <p:sp>
        <p:nvSpPr>
          <p:cNvPr id="26" name="Ellipse 25"/>
          <p:cNvSpPr/>
          <p:nvPr/>
        </p:nvSpPr>
        <p:spPr>
          <a:xfrm>
            <a:off x="3638459" y="4010015"/>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a:off x="3638459" y="4139211"/>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28" name="Rectangle 27"/>
          <p:cNvSpPr/>
          <p:nvPr/>
        </p:nvSpPr>
        <p:spPr>
          <a:xfrm>
            <a:off x="844143" y="4662431"/>
            <a:ext cx="1887874" cy="738664"/>
          </a:xfrm>
          <a:prstGeom prst="rect">
            <a:avLst/>
          </a:prstGeom>
        </p:spPr>
        <p:txBody>
          <a:bodyPr wrap="square">
            <a:spAutoFit/>
          </a:bodyPr>
          <a:lstStyle/>
          <a:p>
            <a:r>
              <a:rPr lang="fr-FR" sz="1400" b="1" dirty="0"/>
              <a:t>Anomalie sagittale </a:t>
            </a:r>
          </a:p>
          <a:p>
            <a:r>
              <a:rPr lang="fr-FR" sz="1400" b="1" dirty="0"/>
              <a:t>Antéro-postérieure </a:t>
            </a:r>
          </a:p>
          <a:p>
            <a:r>
              <a:rPr lang="fr-FR" sz="1400" b="1" dirty="0"/>
              <a:t>ou verticale marquée?</a:t>
            </a:r>
            <a:r>
              <a:rPr lang="fr-FR" sz="1400" dirty="0"/>
              <a:t> </a:t>
            </a:r>
          </a:p>
        </p:txBody>
      </p:sp>
      <p:sp>
        <p:nvSpPr>
          <p:cNvPr id="29" name="Ellipse 28"/>
          <p:cNvSpPr/>
          <p:nvPr/>
        </p:nvSpPr>
        <p:spPr>
          <a:xfrm>
            <a:off x="3633831" y="5408243"/>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p:cNvSpPr txBox="1"/>
          <p:nvPr/>
        </p:nvSpPr>
        <p:spPr>
          <a:xfrm>
            <a:off x="3633831" y="5537439"/>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31" name="Rectangle 30"/>
          <p:cNvSpPr/>
          <p:nvPr/>
        </p:nvSpPr>
        <p:spPr>
          <a:xfrm>
            <a:off x="3207202" y="6169589"/>
            <a:ext cx="1540618" cy="523220"/>
          </a:xfrm>
          <a:prstGeom prst="rect">
            <a:avLst/>
          </a:prstGeom>
        </p:spPr>
        <p:txBody>
          <a:bodyPr wrap="square">
            <a:spAutoFit/>
          </a:bodyPr>
          <a:lstStyle/>
          <a:p>
            <a:pPr algn="ctr"/>
            <a:r>
              <a:rPr lang="fr-FR" sz="1400" b="1" dirty="0"/>
              <a:t>Téléradiographie de face</a:t>
            </a:r>
          </a:p>
        </p:txBody>
      </p:sp>
    </p:spTree>
    <p:extLst>
      <p:ext uri="{BB962C8B-B14F-4D97-AF65-F5344CB8AC3E}">
        <p14:creationId xmlns:p14="http://schemas.microsoft.com/office/powerpoint/2010/main" val="143096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linds(horizontal)">
                                      <p:cBhvr>
                                        <p:cTn id="48" dur="500"/>
                                        <p:tgtEl>
                                          <p:spTgt spid="17"/>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linds(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linds(horizontal)">
                                      <p:cBhvr>
                                        <p:cTn id="56" dur="500"/>
                                        <p:tgtEl>
                                          <p:spTgt spid="26"/>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linds(horizontal)">
                                      <p:cBhvr>
                                        <p:cTn id="59" dur="500"/>
                                        <p:tgtEl>
                                          <p:spTgt spid="2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linds(horizont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linds(horizontal)">
                                      <p:cBhvr>
                                        <p:cTn id="70" dur="500"/>
                                        <p:tgtEl>
                                          <p:spTgt spid="23"/>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linds(horizontal)">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linds(horizontal)">
                                      <p:cBhvr>
                                        <p:cTn id="78" dur="500"/>
                                        <p:tgtEl>
                                          <p:spTgt spid="2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blinds(horizontal)">
                                      <p:cBhvr>
                                        <p:cTn id="81" dur="500"/>
                                        <p:tgtEl>
                                          <p:spTgt spid="20"/>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linds(horizontal)">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blinds(horizontal)">
                                      <p:cBhvr>
                                        <p:cTn id="89" dur="500"/>
                                        <p:tgtEl>
                                          <p:spTgt spid="30"/>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blinds(horizontal)">
                                      <p:cBhvr>
                                        <p:cTn id="92" dur="500"/>
                                        <p:tgtEl>
                                          <p:spTgt spid="29"/>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blinds(horizontal)">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animBg="1"/>
      <p:bldP spid="11" grpId="0"/>
      <p:bldP spid="13" grpId="0"/>
      <p:bldP spid="14" grpId="0" animBg="1"/>
      <p:bldP spid="15" grpId="0"/>
      <p:bldP spid="16" grpId="0"/>
      <p:bldP spid="17" grpId="0" animBg="1"/>
      <p:bldP spid="18" grpId="0"/>
      <p:bldP spid="19" grpId="0"/>
      <p:bldP spid="20" grpId="0" animBg="1"/>
      <p:bldP spid="21" grpId="0"/>
      <p:bldP spid="22" grpId="0"/>
      <p:bldP spid="23" grpId="0" animBg="1"/>
      <p:bldP spid="24" grpId="0"/>
      <p:bldP spid="25" grpId="0"/>
      <p:bldP spid="26" grpId="0" animBg="1"/>
      <p:bldP spid="27" grpId="0"/>
      <p:bldP spid="28" grpId="0"/>
      <p:bldP spid="29" grpId="0" animBg="1"/>
      <p:bldP spid="30"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345141"/>
            <a:ext cx="8229600" cy="494103"/>
          </a:xfrm>
        </p:spPr>
        <p:txBody>
          <a:bodyPr/>
          <a:lstStyle/>
          <a:p>
            <a:r>
              <a:rPr lang="fr-FR" b="1" dirty="0"/>
              <a:t>CAS PARTICULIERS</a:t>
            </a:r>
            <a:r>
              <a:rPr lang="fr-FR" dirty="0"/>
              <a:t> </a:t>
            </a:r>
          </a:p>
        </p:txBody>
      </p:sp>
      <p:sp>
        <p:nvSpPr>
          <p:cNvPr id="6" name="Espace réservé du contenu 5"/>
          <p:cNvSpPr>
            <a:spLocks noGrp="1"/>
          </p:cNvSpPr>
          <p:nvPr>
            <p:ph idx="1"/>
          </p:nvPr>
        </p:nvSpPr>
        <p:spPr>
          <a:xfrm>
            <a:off x="739775" y="2494850"/>
            <a:ext cx="7662864" cy="3969078"/>
          </a:xfrm>
        </p:spPr>
        <p:txBody>
          <a:bodyPr>
            <a:noAutofit/>
          </a:bodyPr>
          <a:lstStyle/>
          <a:p>
            <a:pPr lvl="0"/>
            <a:r>
              <a:rPr lang="fr-FR" sz="1400" b="1" dirty="0">
                <a:solidFill>
                  <a:srgbClr val="800000"/>
                </a:solidFill>
              </a:rPr>
              <a:t>Tarifs imposés : </a:t>
            </a:r>
            <a:r>
              <a:rPr lang="fr-FR" sz="1400" b="1" dirty="0"/>
              <a:t>		</a:t>
            </a:r>
            <a:endParaRPr lang="fr-FR" sz="1400" dirty="0"/>
          </a:p>
          <a:p>
            <a:pPr lvl="1"/>
            <a:r>
              <a:rPr lang="fr-FR" sz="1400" b="1" dirty="0">
                <a:solidFill>
                  <a:srgbClr val="000000"/>
                </a:solidFill>
              </a:rPr>
              <a:t> 464 €/semestre maximum en Multi-attache    (possible de fractionner en TO45)</a:t>
            </a:r>
            <a:endParaRPr lang="fr-FR" sz="1400" dirty="0">
              <a:solidFill>
                <a:srgbClr val="000000"/>
              </a:solidFill>
            </a:endParaRPr>
          </a:p>
          <a:p>
            <a:pPr lvl="1"/>
            <a:r>
              <a:rPr lang="fr-FR" sz="1400" b="1" dirty="0">
                <a:solidFill>
                  <a:srgbClr val="000000"/>
                </a:solidFill>
              </a:rPr>
              <a:t>333€/semestre maximum en amovible                                 (  idem )</a:t>
            </a:r>
            <a:endParaRPr lang="fr-FR" sz="1400" dirty="0">
              <a:solidFill>
                <a:srgbClr val="000000"/>
              </a:solidFill>
            </a:endParaRPr>
          </a:p>
          <a:p>
            <a:pPr lvl="1"/>
            <a:r>
              <a:rPr lang="fr-FR" sz="1400" b="1" dirty="0">
                <a:solidFill>
                  <a:srgbClr val="000000"/>
                </a:solidFill>
              </a:rPr>
              <a:t>381.12 €/semestre maximum traitement pré-chirurgical      ( en une fois )</a:t>
            </a:r>
            <a:endParaRPr lang="fr-FR" sz="1400" dirty="0">
              <a:solidFill>
                <a:srgbClr val="000000"/>
              </a:solidFill>
            </a:endParaRPr>
          </a:p>
          <a:p>
            <a:pPr lvl="1"/>
            <a:r>
              <a:rPr lang="fr-FR" sz="1400" b="1" dirty="0">
                <a:solidFill>
                  <a:srgbClr val="000000"/>
                </a:solidFill>
              </a:rPr>
              <a:t>Tarif de responsabilité des caisses pour tous les autres actes</a:t>
            </a:r>
          </a:p>
          <a:p>
            <a:pPr lvl="0"/>
            <a:r>
              <a:rPr lang="fr-FR" sz="1400" b="1" dirty="0">
                <a:solidFill>
                  <a:srgbClr val="FF0000"/>
                </a:solidFill>
              </a:rPr>
              <a:t>Nécessité de faire deux devis signés par le patient ( en cas de perte des droits CSS )</a:t>
            </a:r>
            <a:endParaRPr lang="fr-FR" sz="1400" dirty="0">
              <a:solidFill>
                <a:srgbClr val="FF0000"/>
              </a:solidFill>
            </a:endParaRPr>
          </a:p>
          <a:p>
            <a:pPr lvl="2"/>
            <a:r>
              <a:rPr lang="fr-FR" sz="1400" b="1" dirty="0">
                <a:solidFill>
                  <a:schemeClr val="tx1"/>
                </a:solidFill>
              </a:rPr>
              <a:t>1 au « tarif » CSS, signé par le patient, qu’il faut joindre obligatoirement à chaque demande d’AP</a:t>
            </a:r>
            <a:endParaRPr lang="fr-FR" sz="1400" dirty="0">
              <a:solidFill>
                <a:schemeClr val="tx1"/>
              </a:solidFill>
            </a:endParaRPr>
          </a:p>
          <a:p>
            <a:pPr lvl="2"/>
            <a:r>
              <a:rPr lang="fr-FR" sz="1400" b="1" dirty="0">
                <a:solidFill>
                  <a:schemeClr val="tx1"/>
                </a:solidFill>
              </a:rPr>
              <a:t>1 tarif au normal mentionnant «  si perte de la CSS » ( et qui reste au Cabinet)</a:t>
            </a:r>
            <a:endParaRPr lang="fr-FR" sz="1400" dirty="0">
              <a:solidFill>
                <a:srgbClr val="000000"/>
              </a:solidFill>
            </a:endParaRPr>
          </a:p>
          <a:p>
            <a:pPr lvl="0"/>
            <a:r>
              <a:rPr lang="fr-FR" sz="1400" b="1" dirty="0">
                <a:solidFill>
                  <a:srgbClr val="800000"/>
                </a:solidFill>
              </a:rPr>
              <a:t>Possibilité de dépassement si exigence particulière du patient : non spécifié dans les textes</a:t>
            </a:r>
            <a:br>
              <a:rPr lang="fr-FR" sz="1400" dirty="0">
                <a:solidFill>
                  <a:srgbClr val="800000"/>
                </a:solidFill>
              </a:rPr>
            </a:br>
            <a:r>
              <a:rPr lang="fr-FR" sz="1400" dirty="0">
                <a:solidFill>
                  <a:srgbClr val="800000"/>
                </a:solidFill>
              </a:rPr>
              <a:t>Donc, si un patient CSS a une exigence particulière : Pas possible dans le panier de soins il ne peut plus bénéficier de la CSS : Devis particulier  en spécifiant bien « </a:t>
            </a:r>
            <a:r>
              <a:rPr lang="fr-FR" sz="1400" b="1" dirty="0">
                <a:solidFill>
                  <a:srgbClr val="800000"/>
                </a:solidFill>
              </a:rPr>
              <a:t>à la demande du patient </a:t>
            </a:r>
            <a:r>
              <a:rPr lang="fr-FR" sz="1400" dirty="0">
                <a:solidFill>
                  <a:srgbClr val="800000"/>
                </a:solidFill>
              </a:rPr>
              <a:t>» et pas de demande d’AP ! </a:t>
            </a:r>
          </a:p>
        </p:txBody>
      </p:sp>
      <p:sp>
        <p:nvSpPr>
          <p:cNvPr id="7" name="ZoneTexte 6"/>
          <p:cNvSpPr txBox="1"/>
          <p:nvPr/>
        </p:nvSpPr>
        <p:spPr>
          <a:xfrm>
            <a:off x="3094032" y="909134"/>
            <a:ext cx="2954350" cy="584775"/>
          </a:xfrm>
          <a:prstGeom prst="rect">
            <a:avLst/>
          </a:prstGeom>
          <a:noFill/>
        </p:spPr>
        <p:txBody>
          <a:bodyPr wrap="square" rtlCol="0">
            <a:spAutoFit/>
          </a:bodyPr>
          <a:lstStyle/>
          <a:p>
            <a:pPr algn="ctr"/>
            <a:r>
              <a:rPr lang="fr-F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Patients CSS</a:t>
            </a:r>
          </a:p>
        </p:txBody>
      </p:sp>
      <p:sp>
        <p:nvSpPr>
          <p:cNvPr id="2" name="ZoneTexte 1"/>
          <p:cNvSpPr txBox="1"/>
          <p:nvPr/>
        </p:nvSpPr>
        <p:spPr>
          <a:xfrm>
            <a:off x="-880936" y="3238063"/>
            <a:ext cx="184666" cy="369332"/>
          </a:xfrm>
          <a:prstGeom prst="rect">
            <a:avLst/>
          </a:prstGeom>
          <a:noFill/>
        </p:spPr>
        <p:txBody>
          <a:bodyPr wrap="none" rtlCol="0">
            <a:spAutoFit/>
          </a:bodyPr>
          <a:lstStyle/>
          <a:p>
            <a:endParaRPr lang="fr-FR" u="sng" dirty="0"/>
          </a:p>
        </p:txBody>
      </p:sp>
    </p:spTree>
    <p:extLst>
      <p:ext uri="{BB962C8B-B14F-4D97-AF65-F5344CB8AC3E}">
        <p14:creationId xmlns:p14="http://schemas.microsoft.com/office/powerpoint/2010/main" val="137096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6">
                                            <p:txEl>
                                              <p:pRg st="2" end="2"/>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3" end="3"/>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4" end="4"/>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30" dur="500"/>
                                        <p:tgtEl>
                                          <p:spTgt spid="6">
                                            <p:txEl>
                                              <p:pRg st="5" end="5"/>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additive="base">
                                        <p:cTn id="33"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34" dur="500"/>
                                        <p:tgtEl>
                                          <p:spTgt spid="6">
                                            <p:txEl>
                                              <p:pRg st="6" end="6"/>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38" dur="500"/>
                                        <p:tgtEl>
                                          <p:spTgt spid="6">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4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345141"/>
            <a:ext cx="8229600" cy="494103"/>
          </a:xfrm>
        </p:spPr>
        <p:txBody>
          <a:bodyPr/>
          <a:lstStyle/>
          <a:p>
            <a:r>
              <a:rPr lang="fr-FR" b="1" dirty="0"/>
              <a:t>CAS PARTICULIERS</a:t>
            </a:r>
            <a:r>
              <a:rPr lang="fr-FR" dirty="0"/>
              <a:t> </a:t>
            </a:r>
          </a:p>
        </p:txBody>
      </p:sp>
      <p:sp>
        <p:nvSpPr>
          <p:cNvPr id="6" name="Espace réservé du contenu 5"/>
          <p:cNvSpPr>
            <a:spLocks noGrp="1"/>
          </p:cNvSpPr>
          <p:nvPr>
            <p:ph idx="1"/>
          </p:nvPr>
        </p:nvSpPr>
        <p:spPr>
          <a:xfrm>
            <a:off x="739775" y="2494850"/>
            <a:ext cx="7662864" cy="3969078"/>
          </a:xfrm>
        </p:spPr>
        <p:txBody>
          <a:bodyPr>
            <a:noAutofit/>
          </a:bodyPr>
          <a:lstStyle/>
          <a:p>
            <a:pPr lvl="0"/>
            <a:endParaRPr lang="fr-FR" sz="1400" b="1" dirty="0">
              <a:solidFill>
                <a:schemeClr val="tx1"/>
              </a:solidFill>
            </a:endParaRPr>
          </a:p>
          <a:p>
            <a:pPr lvl="0"/>
            <a:r>
              <a:rPr lang="fr-FR" sz="1400" b="1" dirty="0">
                <a:solidFill>
                  <a:schemeClr val="tx1"/>
                </a:solidFill>
              </a:rPr>
              <a:t>ATTENTION : Le TO 15 + 5 n’est pas prévu dans la grille de cotation des patients CSS</a:t>
            </a:r>
          </a:p>
          <a:p>
            <a:pPr lvl="0"/>
            <a:r>
              <a:rPr lang="fr-FR" sz="1400" b="1" dirty="0">
                <a:solidFill>
                  <a:schemeClr val="tx1"/>
                </a:solidFill>
              </a:rPr>
              <a:t>En clair cela permet de facturer en honoraires libres, comme pour les patients non CSS</a:t>
            </a:r>
          </a:p>
          <a:p>
            <a:pPr lvl="0"/>
            <a:r>
              <a:rPr lang="fr-FR" sz="1400" b="1" dirty="0">
                <a:solidFill>
                  <a:schemeClr val="tx1"/>
                </a:solidFill>
              </a:rPr>
              <a:t>Par contre il faut établir au préalable un devis conventionnel mentionnant les honoraires demandés, et le faire signer par l’assuré ( parents généralement)</a:t>
            </a:r>
          </a:p>
          <a:p>
            <a:pPr lvl="0"/>
            <a:r>
              <a:rPr lang="fr-FR" sz="1400" b="1" dirty="0">
                <a:solidFill>
                  <a:schemeClr val="tx1"/>
                </a:solidFill>
              </a:rPr>
              <a:t>La partie remboursée par la Caisse sera de 32,25 ( TO 15) + 10,75 ( TO 5) en tiers payant, le surplus réglé directement par les patients, et facturé en ED </a:t>
            </a:r>
          </a:p>
        </p:txBody>
      </p:sp>
      <p:sp>
        <p:nvSpPr>
          <p:cNvPr id="7" name="ZoneTexte 6"/>
          <p:cNvSpPr txBox="1"/>
          <p:nvPr/>
        </p:nvSpPr>
        <p:spPr>
          <a:xfrm>
            <a:off x="3094032" y="909134"/>
            <a:ext cx="2954350" cy="584775"/>
          </a:xfrm>
          <a:prstGeom prst="rect">
            <a:avLst/>
          </a:prstGeom>
          <a:noFill/>
        </p:spPr>
        <p:txBody>
          <a:bodyPr wrap="square" rtlCol="0">
            <a:spAutoFit/>
          </a:bodyPr>
          <a:lstStyle/>
          <a:p>
            <a:pPr algn="ctr"/>
            <a:r>
              <a:rPr lang="fr-F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Patients CSS</a:t>
            </a:r>
          </a:p>
        </p:txBody>
      </p:sp>
      <p:sp>
        <p:nvSpPr>
          <p:cNvPr id="2" name="ZoneTexte 1"/>
          <p:cNvSpPr txBox="1"/>
          <p:nvPr/>
        </p:nvSpPr>
        <p:spPr>
          <a:xfrm>
            <a:off x="-880936" y="3238063"/>
            <a:ext cx="184666" cy="369332"/>
          </a:xfrm>
          <a:prstGeom prst="rect">
            <a:avLst/>
          </a:prstGeom>
          <a:noFill/>
        </p:spPr>
        <p:txBody>
          <a:bodyPr wrap="none" rtlCol="0">
            <a:spAutoFit/>
          </a:bodyPr>
          <a:lstStyle/>
          <a:p>
            <a:endParaRPr lang="fr-FR" u="sng" dirty="0"/>
          </a:p>
        </p:txBody>
      </p:sp>
    </p:spTree>
    <p:extLst>
      <p:ext uri="{BB962C8B-B14F-4D97-AF65-F5344CB8AC3E}">
        <p14:creationId xmlns:p14="http://schemas.microsoft.com/office/powerpoint/2010/main" val="147194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1E5E1E-4D79-E643-B11A-3D46F6622785}"/>
              </a:ext>
            </a:extLst>
          </p:cNvPr>
          <p:cNvSpPr>
            <a:spLocks noGrp="1"/>
          </p:cNvSpPr>
          <p:nvPr>
            <p:ph type="title"/>
          </p:nvPr>
        </p:nvSpPr>
        <p:spPr/>
        <p:txBody>
          <a:bodyPr/>
          <a:lstStyle/>
          <a:p>
            <a:r>
              <a:rPr lang="fr-FR" dirty="0"/>
              <a:t>CSS  : Acquits</a:t>
            </a:r>
          </a:p>
        </p:txBody>
      </p:sp>
      <p:sp>
        <p:nvSpPr>
          <p:cNvPr id="3" name="Espace réservé du contenu 2">
            <a:extLst>
              <a:ext uri="{FF2B5EF4-FFF2-40B4-BE49-F238E27FC236}">
                <a16:creationId xmlns:a16="http://schemas.microsoft.com/office/drawing/2014/main" id="{F72C1FBB-851D-664F-8A5E-3740DB8D699B}"/>
              </a:ext>
            </a:extLst>
          </p:cNvPr>
          <p:cNvSpPr>
            <a:spLocks noGrp="1"/>
          </p:cNvSpPr>
          <p:nvPr>
            <p:ph idx="1"/>
          </p:nvPr>
        </p:nvSpPr>
        <p:spPr>
          <a:xfrm>
            <a:off x="740568" y="2548869"/>
            <a:ext cx="7662864" cy="3267169"/>
          </a:xfrm>
        </p:spPr>
        <p:txBody>
          <a:bodyPr>
            <a:normAutofit fontScale="92500" lnSpcReduction="20000"/>
          </a:bodyPr>
          <a:lstStyle/>
          <a:p>
            <a:r>
              <a:rPr lang="fr-FR" b="1" dirty="0"/>
              <a:t>Pour les CSS : ne pas oublier de coter de la façon suivante / trimestre</a:t>
            </a:r>
          </a:p>
          <a:p>
            <a:r>
              <a:rPr lang="fr-FR" b="1" dirty="0"/>
              <a:t>1</a:t>
            </a:r>
            <a:r>
              <a:rPr lang="fr-FR" b="1" baseline="30000" dirty="0"/>
              <a:t>ère</a:t>
            </a:r>
            <a:r>
              <a:rPr lang="fr-FR" b="1" dirty="0"/>
              <a:t> ligne : TO 45 ….96,75 €</a:t>
            </a:r>
          </a:p>
          <a:p>
            <a:r>
              <a:rPr lang="fr-FR" b="1" dirty="0"/>
              <a:t>2</a:t>
            </a:r>
            <a:r>
              <a:rPr lang="fr-FR" b="1" baseline="30000" dirty="0"/>
              <a:t>ème</a:t>
            </a:r>
            <a:r>
              <a:rPr lang="fr-FR" b="1" dirty="0"/>
              <a:t> ligne : FDO 29 …135,25 €  (</a:t>
            </a:r>
            <a:r>
              <a:rPr lang="fr-FR" b="1" dirty="0" err="1"/>
              <a:t>multiattache</a:t>
            </a:r>
            <a:r>
              <a:rPr lang="fr-FR" b="1" dirty="0"/>
              <a:t> )</a:t>
            </a:r>
          </a:p>
          <a:p>
            <a:r>
              <a:rPr lang="fr-FR" b="1" dirty="0"/>
              <a:t>Ou              FDO 28 …69,75 €    ( amovible )</a:t>
            </a:r>
          </a:p>
          <a:p>
            <a:r>
              <a:rPr lang="fr-FR" b="1" dirty="0"/>
              <a:t>Sinon vous ne serez réglés que de 96,75 € par la Caisse !!! </a:t>
            </a:r>
          </a:p>
          <a:p>
            <a:r>
              <a:rPr lang="fr-FR" b="1" dirty="0">
                <a:solidFill>
                  <a:schemeClr val="tx1"/>
                </a:solidFill>
              </a:rPr>
              <a:t>Codes page suivante </a:t>
            </a:r>
            <a:r>
              <a:rPr lang="fr-FR" b="1" dirty="0">
                <a:solidFill>
                  <a:srgbClr val="DD360F"/>
                </a:solidFill>
              </a:rPr>
              <a:t>( Idem aux « ex CMU-C » )</a:t>
            </a:r>
          </a:p>
        </p:txBody>
      </p:sp>
    </p:spTree>
    <p:extLst>
      <p:ext uri="{BB962C8B-B14F-4D97-AF65-F5344CB8AC3E}">
        <p14:creationId xmlns:p14="http://schemas.microsoft.com/office/powerpoint/2010/main" val="244578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6F8F1C-CD6E-4649-ACAC-5456379B6A13}"/>
              </a:ext>
            </a:extLst>
          </p:cNvPr>
          <p:cNvSpPr>
            <a:spLocks noGrp="1"/>
          </p:cNvSpPr>
          <p:nvPr>
            <p:ph type="title"/>
          </p:nvPr>
        </p:nvSpPr>
        <p:spPr/>
        <p:txBody>
          <a:bodyPr/>
          <a:lstStyle/>
          <a:p>
            <a:r>
              <a:rPr lang="fr-FR" dirty="0"/>
              <a:t>Patients CSS </a:t>
            </a:r>
          </a:p>
        </p:txBody>
      </p:sp>
      <p:sp>
        <p:nvSpPr>
          <p:cNvPr id="3" name="Espace réservé du contenu 2">
            <a:extLst>
              <a:ext uri="{FF2B5EF4-FFF2-40B4-BE49-F238E27FC236}">
                <a16:creationId xmlns:a16="http://schemas.microsoft.com/office/drawing/2014/main" id="{21E728AA-6FC6-9249-A55D-93EDF0910DA4}"/>
              </a:ext>
            </a:extLst>
          </p:cNvPr>
          <p:cNvSpPr>
            <a:spLocks noGrp="1"/>
          </p:cNvSpPr>
          <p:nvPr>
            <p:ph idx="1"/>
          </p:nvPr>
        </p:nvSpPr>
        <p:spPr/>
        <p:txBody>
          <a:bodyPr/>
          <a:lstStyle/>
          <a:p>
            <a:r>
              <a:rPr lang="fr-FR" sz="2400" b="1" dirty="0">
                <a:solidFill>
                  <a:srgbClr val="000000"/>
                </a:solidFill>
              </a:rPr>
              <a:t>Les honoraire, en  tiers-payant, sont à adresser à la Caisse d’Assurance Maladie qui nous règle directement </a:t>
            </a:r>
          </a:p>
          <a:p>
            <a:r>
              <a:rPr lang="fr-FR" b="1" dirty="0">
                <a:solidFill>
                  <a:schemeClr val="tx1"/>
                </a:solidFill>
              </a:rPr>
              <a:t>En cas de doute sur les droits CSS :                                           Aller sur « </a:t>
            </a:r>
            <a:r>
              <a:rPr lang="fr-FR" b="1" dirty="0" err="1">
                <a:solidFill>
                  <a:schemeClr val="tx1"/>
                </a:solidFill>
              </a:rPr>
              <a:t>Améli</a:t>
            </a:r>
            <a:r>
              <a:rPr lang="fr-FR" b="1" dirty="0">
                <a:solidFill>
                  <a:schemeClr val="tx1"/>
                </a:solidFill>
              </a:rPr>
              <a:t>– Espace Pro », indiquer le N° SS ainsi que le nom du bénéficiaire : vous serez renseignés</a:t>
            </a:r>
          </a:p>
          <a:p>
            <a:pPr marL="0" indent="0">
              <a:buNone/>
            </a:pPr>
            <a:endParaRPr lang="fr-FR" b="1" dirty="0">
              <a:solidFill>
                <a:srgbClr val="FF0000"/>
              </a:solidFill>
            </a:endParaRPr>
          </a:p>
        </p:txBody>
      </p:sp>
    </p:spTree>
    <p:extLst>
      <p:ext uri="{BB962C8B-B14F-4D97-AF65-F5344CB8AC3E}">
        <p14:creationId xmlns:p14="http://schemas.microsoft.com/office/powerpoint/2010/main" val="373259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012DC-EA3C-044D-8802-35AB8BDF0FE3}"/>
              </a:ext>
            </a:extLst>
          </p:cNvPr>
          <p:cNvSpPr>
            <a:spLocks noGrp="1"/>
          </p:cNvSpPr>
          <p:nvPr>
            <p:ph type="title"/>
          </p:nvPr>
        </p:nvSpPr>
        <p:spPr/>
        <p:txBody>
          <a:bodyPr/>
          <a:lstStyle/>
          <a:p>
            <a:endParaRPr lang="fr-FR" dirty="0"/>
          </a:p>
        </p:txBody>
      </p:sp>
      <p:pic>
        <p:nvPicPr>
          <p:cNvPr id="7" name="Espace réservé du contenu 6">
            <a:extLst>
              <a:ext uri="{FF2B5EF4-FFF2-40B4-BE49-F238E27FC236}">
                <a16:creationId xmlns:a16="http://schemas.microsoft.com/office/drawing/2014/main" id="{A62DA30C-A402-DA48-B710-8E18E35356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2570"/>
            <a:ext cx="10437962" cy="6512859"/>
          </a:xfrm>
        </p:spPr>
      </p:pic>
    </p:spTree>
    <p:extLst>
      <p:ext uri="{BB962C8B-B14F-4D97-AF65-F5344CB8AC3E}">
        <p14:creationId xmlns:p14="http://schemas.microsoft.com/office/powerpoint/2010/main" val="3998082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81D36B-4F4D-6B4C-9836-7D19A8C3ED09}"/>
              </a:ext>
            </a:extLst>
          </p:cNvPr>
          <p:cNvSpPr>
            <a:spLocks noGrp="1"/>
          </p:cNvSpPr>
          <p:nvPr>
            <p:ph type="title"/>
          </p:nvPr>
        </p:nvSpPr>
        <p:spPr/>
        <p:txBody>
          <a:bodyPr/>
          <a:lstStyle/>
          <a:p>
            <a:r>
              <a:rPr lang="fr-FR" dirty="0"/>
              <a:t>Prise en charge CSS</a:t>
            </a:r>
            <a:br>
              <a:rPr lang="fr-FR" dirty="0"/>
            </a:br>
            <a:r>
              <a:rPr lang="fr-FR" sz="2000" dirty="0">
                <a:solidFill>
                  <a:srgbClr val="FFFF00"/>
                </a:solidFill>
              </a:rPr>
              <a:t>(Attention certaines Caisses n’appliquent pas ce schéma, </a:t>
            </a:r>
            <a:br>
              <a:rPr lang="fr-FR" sz="2000" dirty="0">
                <a:solidFill>
                  <a:srgbClr val="FFFF00"/>
                </a:solidFill>
              </a:rPr>
            </a:br>
            <a:r>
              <a:rPr lang="fr-FR" sz="2000" dirty="0">
                <a:solidFill>
                  <a:srgbClr val="FFFF00"/>
                </a:solidFill>
              </a:rPr>
              <a:t>Région Grand-Est notamment )</a:t>
            </a:r>
          </a:p>
        </p:txBody>
      </p:sp>
      <p:sp>
        <p:nvSpPr>
          <p:cNvPr id="3" name="Espace réservé du contenu 2">
            <a:extLst>
              <a:ext uri="{FF2B5EF4-FFF2-40B4-BE49-F238E27FC236}">
                <a16:creationId xmlns:a16="http://schemas.microsoft.com/office/drawing/2014/main" id="{DAC61B1D-0A77-E24A-A902-5B452A65A8CD}"/>
              </a:ext>
            </a:extLst>
          </p:cNvPr>
          <p:cNvSpPr>
            <a:spLocks noGrp="1"/>
          </p:cNvSpPr>
          <p:nvPr>
            <p:ph idx="1"/>
          </p:nvPr>
        </p:nvSpPr>
        <p:spPr>
          <a:xfrm>
            <a:off x="739775" y="2298032"/>
            <a:ext cx="7662864" cy="4559968"/>
          </a:xfrm>
        </p:spPr>
        <p:txBody>
          <a:bodyPr>
            <a:normAutofit/>
          </a:bodyPr>
          <a:lstStyle/>
          <a:p>
            <a:r>
              <a:rPr lang="fr-FR" b="1" dirty="0"/>
              <a:t>La situation des CSS prime lors de l’Accord Préalable :   en clair si l’AP est donné sous le régime CSS, le règlement en fin de semestre est fait par la caisse au tarif CSS, même s’il n’est plus CSS à ce moment là …!</a:t>
            </a:r>
          </a:p>
          <a:p>
            <a:r>
              <a:rPr lang="fr-FR" b="1" dirty="0"/>
              <a:t>Si le patient devient CSS en cours de semestre, et qu’il était au tarif « normal » lors de l’AP,  l’acquit doit être effectué en CSS…!</a:t>
            </a:r>
          </a:p>
          <a:p>
            <a:r>
              <a:rPr lang="fr-FR" b="1" dirty="0"/>
              <a:t>Pour éviter tout risque du fait des dispositions ci-dessus : </a:t>
            </a:r>
            <a:r>
              <a:rPr lang="fr-FR" b="1" dirty="0">
                <a:solidFill>
                  <a:srgbClr val="FF0000"/>
                </a:solidFill>
              </a:rPr>
              <a:t>Facturez au trimestre (TO 45) ce qui minimise les     problèmes et perte financières ! Et surtout vérifiez les droits de vos patients (</a:t>
            </a:r>
            <a:r>
              <a:rPr lang="fr-FR" b="1">
                <a:solidFill>
                  <a:srgbClr val="FF0000"/>
                </a:solidFill>
              </a:rPr>
              <a:t>voir diapo N°35)</a:t>
            </a:r>
            <a:endParaRPr lang="fr-FR" b="1" dirty="0">
              <a:solidFill>
                <a:srgbClr val="FF0000"/>
              </a:solidFill>
            </a:endParaRPr>
          </a:p>
          <a:p>
            <a:endParaRPr lang="fr-FR" dirty="0"/>
          </a:p>
        </p:txBody>
      </p:sp>
    </p:spTree>
    <p:extLst>
      <p:ext uri="{BB962C8B-B14F-4D97-AF65-F5344CB8AC3E}">
        <p14:creationId xmlns:p14="http://schemas.microsoft.com/office/powerpoint/2010/main" val="351713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b="1" dirty="0"/>
              <a:t>CAS PARTICULIERS</a:t>
            </a:r>
            <a:r>
              <a:rPr lang="fr-FR" dirty="0"/>
              <a:t> </a:t>
            </a:r>
          </a:p>
        </p:txBody>
      </p:sp>
      <p:sp>
        <p:nvSpPr>
          <p:cNvPr id="8" name="Espace réservé du contenu 7"/>
          <p:cNvSpPr>
            <a:spLocks noGrp="1"/>
          </p:cNvSpPr>
          <p:nvPr>
            <p:ph idx="1"/>
          </p:nvPr>
        </p:nvSpPr>
        <p:spPr/>
        <p:txBody>
          <a:bodyPr/>
          <a:lstStyle/>
          <a:p>
            <a:pPr lvl="0"/>
            <a:r>
              <a:rPr lang="fr-FR" b="1" dirty="0">
                <a:solidFill>
                  <a:srgbClr val="000000"/>
                </a:solidFill>
              </a:rPr>
              <a:t>Obligation de pratiquer le tarif de responsabilité des Caisses …MAIS    </a:t>
            </a:r>
            <a:endParaRPr lang="fr-FR" sz="1400" dirty="0">
              <a:solidFill>
                <a:srgbClr val="000000"/>
              </a:solidFill>
            </a:endParaRPr>
          </a:p>
          <a:p>
            <a:pPr lvl="1"/>
            <a:r>
              <a:rPr lang="fr-FR" b="1" dirty="0">
                <a:solidFill>
                  <a:srgbClr val="000000"/>
                </a:solidFill>
              </a:rPr>
              <a:t>Dépassement possible si exigence particulière !</a:t>
            </a:r>
          </a:p>
          <a:p>
            <a:pPr lvl="1"/>
            <a:r>
              <a:rPr lang="fr-FR" b="1" dirty="0">
                <a:solidFill>
                  <a:srgbClr val="000000"/>
                </a:solidFill>
              </a:rPr>
              <a:t>Donc, comme les CSS faire un devis en NPC « à la demande du patient » </a:t>
            </a:r>
            <a:endParaRPr lang="fr-FR" dirty="0">
              <a:solidFill>
                <a:srgbClr val="000000"/>
              </a:solidFill>
            </a:endParaRPr>
          </a:p>
          <a:p>
            <a:r>
              <a:rPr lang="fr-FR" dirty="0">
                <a:solidFill>
                  <a:srgbClr val="FF0000"/>
                </a:solidFill>
              </a:rPr>
              <a:t>Rappel : Les « AME » sont des étrangers sans moyens, non régularisés et  vivant en France…donc pas ou peu de moyens !</a:t>
            </a:r>
          </a:p>
        </p:txBody>
      </p:sp>
      <p:sp>
        <p:nvSpPr>
          <p:cNvPr id="9" name="ZoneTexte 8"/>
          <p:cNvSpPr txBox="1"/>
          <p:nvPr/>
        </p:nvSpPr>
        <p:spPr>
          <a:xfrm>
            <a:off x="3095721" y="1582493"/>
            <a:ext cx="2948305" cy="584776"/>
          </a:xfrm>
          <a:prstGeom prst="rect">
            <a:avLst/>
          </a:prstGeom>
          <a:noFill/>
        </p:spPr>
        <p:txBody>
          <a:bodyPr wrap="square" rtlCol="0">
            <a:spAutoFit/>
          </a:bodyPr>
          <a:lstStyle/>
          <a:p>
            <a:pPr algn="ctr"/>
            <a:r>
              <a:rPr lang="fr-F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Patients AME</a:t>
            </a:r>
          </a:p>
        </p:txBody>
      </p:sp>
    </p:spTree>
    <p:extLst>
      <p:ext uri="{BB962C8B-B14F-4D97-AF65-F5344CB8AC3E}">
        <p14:creationId xmlns:p14="http://schemas.microsoft.com/office/powerpoint/2010/main" val="25736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additive="base">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additive="base">
                                        <p:cTn id="2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 DEVIS</a:t>
            </a:r>
            <a:r>
              <a:rPr lang="fr-FR" dirty="0"/>
              <a:t> </a:t>
            </a:r>
          </a:p>
        </p:txBody>
      </p:sp>
      <p:sp>
        <p:nvSpPr>
          <p:cNvPr id="3" name="Espace réservé du contenu 2"/>
          <p:cNvSpPr>
            <a:spLocks noGrp="1"/>
          </p:cNvSpPr>
          <p:nvPr>
            <p:ph idx="1"/>
          </p:nvPr>
        </p:nvSpPr>
        <p:spPr>
          <a:xfrm>
            <a:off x="739775" y="2770094"/>
            <a:ext cx="7662864" cy="3795895"/>
          </a:xfrm>
        </p:spPr>
        <p:txBody>
          <a:bodyPr>
            <a:normAutofit fontScale="92500" lnSpcReduction="20000"/>
          </a:bodyPr>
          <a:lstStyle/>
          <a:p>
            <a:pPr lvl="0"/>
            <a:r>
              <a:rPr lang="fr-FR" sz="2400" b="1" dirty="0">
                <a:solidFill>
                  <a:srgbClr val="000000"/>
                </a:solidFill>
              </a:rPr>
              <a:t>Nécessaire pour tout acte supérieur à 70</a:t>
            </a:r>
            <a:r>
              <a:rPr lang="fr-FR" sz="2800" b="1" dirty="0">
                <a:solidFill>
                  <a:srgbClr val="000000"/>
                </a:solidFill>
              </a:rPr>
              <a:t> </a:t>
            </a:r>
            <a:r>
              <a:rPr lang="fr-FR" sz="2400" b="1" dirty="0">
                <a:solidFill>
                  <a:srgbClr val="000000"/>
                </a:solidFill>
              </a:rPr>
              <a:t> € ( Code Civil ), </a:t>
            </a:r>
            <a:r>
              <a:rPr lang="fr-FR" sz="2400" b="1" dirty="0">
                <a:solidFill>
                  <a:srgbClr val="FF0000"/>
                </a:solidFill>
              </a:rPr>
              <a:t>ou pour tout dépassement du tarif de remboursement</a:t>
            </a:r>
            <a:endParaRPr lang="fr-FR" sz="1600" dirty="0">
              <a:solidFill>
                <a:srgbClr val="FF0000"/>
              </a:solidFill>
            </a:endParaRPr>
          </a:p>
          <a:p>
            <a:pPr lvl="0"/>
            <a:r>
              <a:rPr lang="fr-FR" sz="2400" b="1" dirty="0">
                <a:solidFill>
                  <a:srgbClr val="000000"/>
                </a:solidFill>
              </a:rPr>
              <a:t>Obligation de remettre au patient un devis conventionnel</a:t>
            </a:r>
            <a:endParaRPr lang="fr-FR" sz="1600" dirty="0">
              <a:solidFill>
                <a:srgbClr val="000000"/>
              </a:solidFill>
            </a:endParaRPr>
          </a:p>
          <a:p>
            <a:pPr lvl="0"/>
            <a:r>
              <a:rPr lang="fr-FR" sz="2400" b="1" u="sng" dirty="0">
                <a:solidFill>
                  <a:srgbClr val="000000"/>
                </a:solidFill>
              </a:rPr>
              <a:t>Conseillé :</a:t>
            </a:r>
            <a:r>
              <a:rPr lang="fr-FR" sz="2400" b="1" dirty="0">
                <a:solidFill>
                  <a:srgbClr val="000000"/>
                </a:solidFill>
              </a:rPr>
              <a:t> </a:t>
            </a:r>
            <a:br>
              <a:rPr lang="fr-FR" sz="1800" dirty="0"/>
            </a:br>
            <a:endParaRPr lang="fr-FR" sz="1800" dirty="0"/>
          </a:p>
          <a:p>
            <a:pPr lvl="2"/>
            <a:r>
              <a:rPr lang="fr-FR" b="1" dirty="0">
                <a:solidFill>
                  <a:srgbClr val="000000"/>
                </a:solidFill>
              </a:rPr>
              <a:t>Remettre en plus un devis personnalisé du cabinet plus détaillé </a:t>
            </a:r>
            <a:br>
              <a:rPr lang="fr-FR" sz="1400" dirty="0">
                <a:solidFill>
                  <a:srgbClr val="000000"/>
                </a:solidFill>
              </a:rPr>
            </a:br>
            <a:r>
              <a:rPr lang="fr-FR" sz="2400" b="1" dirty="0">
                <a:solidFill>
                  <a:srgbClr val="000000"/>
                </a:solidFill>
              </a:rPr>
              <a:t> </a:t>
            </a:r>
            <a:endParaRPr lang="fr-FR" sz="1600" dirty="0">
              <a:solidFill>
                <a:srgbClr val="000000"/>
              </a:solidFill>
            </a:endParaRPr>
          </a:p>
          <a:p>
            <a:pPr lvl="2"/>
            <a:r>
              <a:rPr lang="fr-FR" b="1" dirty="0">
                <a:solidFill>
                  <a:srgbClr val="000000"/>
                </a:solidFill>
              </a:rPr>
              <a:t>Remettre un échéancier de règlement (acomptes possibles, mensualisation… )</a:t>
            </a:r>
            <a:br>
              <a:rPr lang="fr-FR" sz="1400" dirty="0">
                <a:solidFill>
                  <a:srgbClr val="000000"/>
                </a:solidFill>
              </a:rPr>
            </a:br>
            <a:endParaRPr lang="fr-FR" sz="1600" dirty="0">
              <a:solidFill>
                <a:srgbClr val="000000"/>
              </a:solidFill>
            </a:endParaRPr>
          </a:p>
          <a:p>
            <a:pPr lvl="2"/>
            <a:r>
              <a:rPr lang="fr-FR" b="1" dirty="0">
                <a:solidFill>
                  <a:srgbClr val="000000"/>
                </a:solidFill>
              </a:rPr>
              <a:t>Indiquer que les règlements sont forfaitaires (indépendants des RDV et des remboursements)</a:t>
            </a:r>
          </a:p>
        </p:txBody>
      </p:sp>
    </p:spTree>
    <p:extLst>
      <p:ext uri="{BB962C8B-B14F-4D97-AF65-F5344CB8AC3E}">
        <p14:creationId xmlns:p14="http://schemas.microsoft.com/office/powerpoint/2010/main" val="10431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Rappels</a:t>
            </a:r>
            <a:r>
              <a:rPr lang="fr-FR" dirty="0"/>
              <a:t> </a:t>
            </a:r>
          </a:p>
        </p:txBody>
      </p:sp>
      <p:sp>
        <p:nvSpPr>
          <p:cNvPr id="3" name="Espace réservé du contenu 2"/>
          <p:cNvSpPr>
            <a:spLocks noGrp="1"/>
          </p:cNvSpPr>
          <p:nvPr>
            <p:ph idx="1"/>
          </p:nvPr>
        </p:nvSpPr>
        <p:spPr>
          <a:xfrm>
            <a:off x="739775" y="2332294"/>
            <a:ext cx="7662864" cy="4377116"/>
          </a:xfrm>
        </p:spPr>
        <p:txBody>
          <a:bodyPr>
            <a:normAutofit fontScale="92500"/>
          </a:bodyPr>
          <a:lstStyle/>
          <a:p>
            <a:r>
              <a:rPr lang="fr-FR" sz="1800" b="1" dirty="0">
                <a:solidFill>
                  <a:schemeClr val="tx1"/>
                </a:solidFill>
              </a:rPr>
              <a:t>Cotation des actes : Lettre clé puis coefficient (ex : TO 90) </a:t>
            </a:r>
            <a:r>
              <a:rPr lang="fr-FR" sz="1800" b="1" dirty="0">
                <a:solidFill>
                  <a:srgbClr val="FF0000"/>
                </a:solidFill>
              </a:rPr>
              <a:t>en cas de cotation égale indiquer l’acte  </a:t>
            </a:r>
            <a:r>
              <a:rPr lang="fr-FR" sz="1800" b="1" dirty="0">
                <a:solidFill>
                  <a:schemeClr val="tx1"/>
                </a:solidFill>
              </a:rPr>
              <a:t>( TO 5 :  surveillance ou analyse céphalo,     Z15 :  panoramique, téléradio ou radio âge osseux… )</a:t>
            </a:r>
          </a:p>
          <a:p>
            <a:r>
              <a:rPr lang="fr-FR" sz="1800" b="1" dirty="0">
                <a:solidFill>
                  <a:schemeClr val="tx1"/>
                </a:solidFill>
              </a:rPr>
              <a:t>Notre exercice de Spécialiste est normalement limité aux actes d’ODF </a:t>
            </a:r>
          </a:p>
          <a:p>
            <a:r>
              <a:rPr lang="fr-FR" sz="1800" b="1" dirty="0">
                <a:solidFill>
                  <a:schemeClr val="tx1"/>
                </a:solidFill>
              </a:rPr>
              <a:t>Seuls peuvent être pris en charge et remboursés par les caisses d’Assurance Maladie :</a:t>
            </a:r>
          </a:p>
          <a:p>
            <a:pPr lvl="1"/>
            <a:r>
              <a:rPr lang="fr-FR" sz="1800" b="1" dirty="0">
                <a:solidFill>
                  <a:schemeClr val="tx1"/>
                </a:solidFill>
              </a:rPr>
              <a:t>Les actes prévus à la NGAP et donc maintenant certains actes inscrit à la CCAM en rapport direct avec les traitements d’Orthodontie  </a:t>
            </a:r>
            <a:r>
              <a:rPr lang="fr-FR" sz="1800" b="1" dirty="0">
                <a:solidFill>
                  <a:srgbClr val="FF0000"/>
                </a:solidFill>
              </a:rPr>
              <a:t>(Voir en fin de présentation)</a:t>
            </a:r>
          </a:p>
          <a:p>
            <a:pPr lvl="1"/>
            <a:r>
              <a:rPr lang="fr-FR" sz="1800" b="1" dirty="0">
                <a:solidFill>
                  <a:schemeClr val="tx1"/>
                </a:solidFill>
              </a:rPr>
              <a:t>Les actes effectués personnellement par le praticien</a:t>
            </a:r>
          </a:p>
          <a:p>
            <a:r>
              <a:rPr lang="fr-FR" sz="1800" b="1" dirty="0">
                <a:solidFill>
                  <a:schemeClr val="tx1"/>
                </a:solidFill>
              </a:rPr>
              <a:t>Actes en TO : sont tous soumis à AP, à l’exception des examens (TO15+5) </a:t>
            </a:r>
          </a:p>
          <a:p>
            <a:r>
              <a:rPr lang="fr-FR" sz="1800" b="1" dirty="0">
                <a:solidFill>
                  <a:schemeClr val="tx1"/>
                </a:solidFill>
              </a:rPr>
              <a:t>Actes en CCAM : non soumis à AP</a:t>
            </a:r>
          </a:p>
          <a:p>
            <a:endParaRPr lang="fr-FR" b="1" dirty="0">
              <a:solidFill>
                <a:schemeClr val="tx1"/>
              </a:solidFill>
            </a:endParaRPr>
          </a:p>
        </p:txBody>
      </p:sp>
      <p:sp>
        <p:nvSpPr>
          <p:cNvPr id="6" name="Titre 1"/>
          <p:cNvSpPr txBox="1">
            <a:spLocks/>
          </p:cNvSpPr>
          <p:nvPr/>
        </p:nvSpPr>
        <p:spPr>
          <a:xfrm>
            <a:off x="609600" y="118929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endParaRPr lang="fr-FR" dirty="0"/>
          </a:p>
        </p:txBody>
      </p:sp>
    </p:spTree>
    <p:extLst>
      <p:ext uri="{BB962C8B-B14F-4D97-AF65-F5344CB8AC3E}">
        <p14:creationId xmlns:p14="http://schemas.microsoft.com/office/powerpoint/2010/main" val="18198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788593-E061-1A4B-573E-67A8B610EDF0}"/>
              </a:ext>
            </a:extLst>
          </p:cNvPr>
          <p:cNvSpPr>
            <a:spLocks noGrp="1"/>
          </p:cNvSpPr>
          <p:nvPr>
            <p:ph type="title"/>
          </p:nvPr>
        </p:nvSpPr>
        <p:spPr/>
        <p:txBody>
          <a:bodyPr/>
          <a:lstStyle/>
          <a:p>
            <a:r>
              <a:rPr lang="fr-FR" dirty="0"/>
              <a:t>Devis Conventionnel Bilan</a:t>
            </a:r>
          </a:p>
        </p:txBody>
      </p:sp>
      <p:pic>
        <p:nvPicPr>
          <p:cNvPr id="4" name="Espace réservé du contenu 3">
            <a:extLst>
              <a:ext uri="{FF2B5EF4-FFF2-40B4-BE49-F238E27FC236}">
                <a16:creationId xmlns:a16="http://schemas.microsoft.com/office/drawing/2014/main" id="{FABB4227-24A1-8484-463C-A19979D2901B}"/>
              </a:ext>
            </a:extLst>
          </p:cNvPr>
          <p:cNvPicPr>
            <a:picLocks noGrp="1" noChangeAspect="1"/>
          </p:cNvPicPr>
          <p:nvPr>
            <p:ph idx="1"/>
          </p:nvPr>
        </p:nvPicPr>
        <p:blipFill>
          <a:blip r:embed="rId2"/>
          <a:stretch>
            <a:fillRect/>
          </a:stretch>
        </p:blipFill>
        <p:spPr>
          <a:xfrm>
            <a:off x="-138896" y="1574157"/>
            <a:ext cx="9363919" cy="5382227"/>
          </a:xfrm>
          <a:prstGeom prst="rect">
            <a:avLst/>
          </a:prstGeom>
        </p:spPr>
      </p:pic>
    </p:spTree>
    <p:extLst>
      <p:ext uri="{BB962C8B-B14F-4D97-AF65-F5344CB8AC3E}">
        <p14:creationId xmlns:p14="http://schemas.microsoft.com/office/powerpoint/2010/main" val="1267923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0350E-074A-5CA0-3628-35DF6892ADA4}"/>
              </a:ext>
            </a:extLst>
          </p:cNvPr>
          <p:cNvSpPr>
            <a:spLocks noGrp="1"/>
          </p:cNvSpPr>
          <p:nvPr>
            <p:ph type="title"/>
          </p:nvPr>
        </p:nvSpPr>
        <p:spPr/>
        <p:txBody>
          <a:bodyPr/>
          <a:lstStyle/>
          <a:p>
            <a:r>
              <a:rPr lang="fr-FR" dirty="0"/>
              <a:t>Devis Conventionnel Traitement pris en charge</a:t>
            </a:r>
          </a:p>
        </p:txBody>
      </p:sp>
      <p:pic>
        <p:nvPicPr>
          <p:cNvPr id="4" name="Espace réservé du contenu 3">
            <a:extLst>
              <a:ext uri="{FF2B5EF4-FFF2-40B4-BE49-F238E27FC236}">
                <a16:creationId xmlns:a16="http://schemas.microsoft.com/office/drawing/2014/main" id="{1E7379FB-F25E-02A1-D3EC-A8D082FC0401}"/>
              </a:ext>
            </a:extLst>
          </p:cNvPr>
          <p:cNvPicPr>
            <a:picLocks noGrp="1" noChangeAspect="1"/>
          </p:cNvPicPr>
          <p:nvPr>
            <p:ph idx="1"/>
          </p:nvPr>
        </p:nvPicPr>
        <p:blipFill>
          <a:blip r:embed="rId2"/>
          <a:stretch>
            <a:fillRect/>
          </a:stretch>
        </p:blipFill>
        <p:spPr>
          <a:xfrm>
            <a:off x="0" y="1643605"/>
            <a:ext cx="9144000" cy="6025690"/>
          </a:xfrm>
          <a:prstGeom prst="rect">
            <a:avLst/>
          </a:prstGeom>
        </p:spPr>
      </p:pic>
    </p:spTree>
    <p:extLst>
      <p:ext uri="{BB962C8B-B14F-4D97-AF65-F5344CB8AC3E}">
        <p14:creationId xmlns:p14="http://schemas.microsoft.com/office/powerpoint/2010/main" val="2635402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328D4C-2CAB-A274-B04A-F71D5AC38C76}"/>
              </a:ext>
            </a:extLst>
          </p:cNvPr>
          <p:cNvSpPr>
            <a:spLocks noGrp="1"/>
          </p:cNvSpPr>
          <p:nvPr>
            <p:ph type="title"/>
          </p:nvPr>
        </p:nvSpPr>
        <p:spPr/>
        <p:txBody>
          <a:bodyPr/>
          <a:lstStyle/>
          <a:p>
            <a:r>
              <a:rPr lang="fr-FR" dirty="0"/>
              <a:t>Devis Conventionnel Adulte </a:t>
            </a:r>
          </a:p>
        </p:txBody>
      </p:sp>
      <p:pic>
        <p:nvPicPr>
          <p:cNvPr id="4" name="Espace réservé du contenu 3">
            <a:extLst>
              <a:ext uri="{FF2B5EF4-FFF2-40B4-BE49-F238E27FC236}">
                <a16:creationId xmlns:a16="http://schemas.microsoft.com/office/drawing/2014/main" id="{09C3E1F7-25E8-39BE-7846-9C96DE4C33E8}"/>
              </a:ext>
            </a:extLst>
          </p:cNvPr>
          <p:cNvPicPr>
            <a:picLocks noGrp="1" noChangeAspect="1"/>
          </p:cNvPicPr>
          <p:nvPr>
            <p:ph idx="1"/>
          </p:nvPr>
        </p:nvPicPr>
        <p:blipFill>
          <a:blip r:embed="rId2"/>
          <a:stretch>
            <a:fillRect/>
          </a:stretch>
        </p:blipFill>
        <p:spPr>
          <a:xfrm>
            <a:off x="-185195" y="1488141"/>
            <a:ext cx="9491241" cy="5468243"/>
          </a:xfrm>
          <a:prstGeom prst="rect">
            <a:avLst/>
          </a:prstGeom>
        </p:spPr>
      </p:pic>
    </p:spTree>
    <p:extLst>
      <p:ext uri="{BB962C8B-B14F-4D97-AF65-F5344CB8AC3E}">
        <p14:creationId xmlns:p14="http://schemas.microsoft.com/office/powerpoint/2010/main" val="1852260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CONSEILS</a:t>
            </a:r>
            <a:r>
              <a:rPr lang="fr-FR" dirty="0"/>
              <a:t> </a:t>
            </a:r>
          </a:p>
        </p:txBody>
      </p:sp>
      <p:sp>
        <p:nvSpPr>
          <p:cNvPr id="3" name="Espace réservé du contenu 2"/>
          <p:cNvSpPr>
            <a:spLocks noGrp="1"/>
          </p:cNvSpPr>
          <p:nvPr>
            <p:ph idx="1"/>
          </p:nvPr>
        </p:nvSpPr>
        <p:spPr>
          <a:xfrm>
            <a:off x="468630" y="2297430"/>
            <a:ext cx="8229600" cy="4331970"/>
          </a:xfrm>
        </p:spPr>
        <p:txBody>
          <a:bodyPr>
            <a:normAutofit/>
          </a:bodyPr>
          <a:lstStyle/>
          <a:p>
            <a:pPr lvl="0"/>
            <a:r>
              <a:rPr lang="fr-FR" b="1" dirty="0">
                <a:solidFill>
                  <a:srgbClr val="000000"/>
                </a:solidFill>
              </a:rPr>
              <a:t>Garder les preuves des explications et conseils donnés  </a:t>
            </a:r>
          </a:p>
          <a:p>
            <a:pPr marL="0" lvl="0" indent="0">
              <a:buNone/>
            </a:pPr>
            <a:r>
              <a:rPr lang="fr-FR" b="1" dirty="0">
                <a:solidFill>
                  <a:srgbClr val="000000"/>
                </a:solidFill>
              </a:rPr>
              <a:t>→  « consentement éclairé » Imprimé et signé ( Lu et approuvé  conseillé pour identification)  Signature électronique possible.</a:t>
            </a:r>
            <a:endParaRPr lang="fr-FR" dirty="0">
              <a:solidFill>
                <a:srgbClr val="000000"/>
              </a:solidFill>
            </a:endParaRPr>
          </a:p>
          <a:p>
            <a:pPr lvl="0"/>
            <a:r>
              <a:rPr lang="fr-FR" b="1" dirty="0">
                <a:solidFill>
                  <a:srgbClr val="000000"/>
                </a:solidFill>
              </a:rPr>
              <a:t>Garder la trace écrite de tous actes effectués</a:t>
            </a:r>
            <a:endParaRPr lang="fr-FR" dirty="0">
              <a:solidFill>
                <a:srgbClr val="000000"/>
              </a:solidFill>
            </a:endParaRPr>
          </a:p>
          <a:p>
            <a:pPr lvl="0"/>
            <a:r>
              <a:rPr lang="fr-FR" b="1" dirty="0">
                <a:solidFill>
                  <a:srgbClr val="000000"/>
                </a:solidFill>
              </a:rPr>
              <a:t>Garder le maximum d’informations sur le traitement (moulages, photographies, radiographies)</a:t>
            </a:r>
            <a:endParaRPr lang="fr-FR" dirty="0">
              <a:solidFill>
                <a:srgbClr val="000000"/>
              </a:solidFill>
            </a:endParaRPr>
          </a:p>
          <a:p>
            <a:pPr lvl="0"/>
            <a:r>
              <a:rPr lang="fr-FR" b="1" dirty="0">
                <a:solidFill>
                  <a:srgbClr val="000000"/>
                </a:solidFill>
              </a:rPr>
              <a:t>Remise de tous les documents aux patients (qui en sont propriétaires dès le règlement effectué) : </a:t>
            </a:r>
            <a:endParaRPr lang="fr-FR" dirty="0">
              <a:solidFill>
                <a:srgbClr val="000000"/>
              </a:solidFill>
            </a:endParaRPr>
          </a:p>
          <a:p>
            <a:pPr lvl="1"/>
            <a:r>
              <a:rPr lang="fr-FR" b="1" dirty="0">
                <a:solidFill>
                  <a:srgbClr val="000000"/>
                </a:solidFill>
              </a:rPr>
              <a:t>faire signer un document</a:t>
            </a:r>
            <a:r>
              <a:rPr lang="fr-FR" dirty="0">
                <a:solidFill>
                  <a:srgbClr val="000000"/>
                </a:solidFill>
              </a:rPr>
              <a:t> </a:t>
            </a:r>
            <a:r>
              <a:rPr lang="fr-FR" b="1" dirty="0">
                <a:solidFill>
                  <a:srgbClr val="000000"/>
                </a:solidFill>
              </a:rPr>
              <a:t>attestant cette remise</a:t>
            </a:r>
          </a:p>
        </p:txBody>
      </p:sp>
    </p:spTree>
    <p:extLst>
      <p:ext uri="{BB962C8B-B14F-4D97-AF65-F5344CB8AC3E}">
        <p14:creationId xmlns:p14="http://schemas.microsoft.com/office/powerpoint/2010/main" val="181046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C7DC7F2-761E-0CC5-52F4-A5565058E14D}"/>
              </a:ext>
            </a:extLst>
          </p:cNvPr>
          <p:cNvSpPr>
            <a:spLocks noGrp="1"/>
          </p:cNvSpPr>
          <p:nvPr>
            <p:ph type="title"/>
          </p:nvPr>
        </p:nvSpPr>
        <p:spPr>
          <a:xfrm>
            <a:off x="308610" y="68581"/>
            <a:ext cx="8635366" cy="1143000"/>
          </a:xfrm>
        </p:spPr>
        <p:txBody>
          <a:bodyPr/>
          <a:lstStyle/>
          <a:p>
            <a:r>
              <a:rPr lang="fr-FR" dirty="0"/>
              <a:t>Pour exemples cotation CCAM</a:t>
            </a:r>
          </a:p>
        </p:txBody>
      </p:sp>
      <p:pic>
        <p:nvPicPr>
          <p:cNvPr id="2" name="Espace réservé du contenu 1">
            <a:extLst>
              <a:ext uri="{FF2B5EF4-FFF2-40B4-BE49-F238E27FC236}">
                <a16:creationId xmlns:a16="http://schemas.microsoft.com/office/drawing/2014/main" id="{FE0CEEC3-7320-AD5C-5E3B-2CFB717BFF9A}"/>
              </a:ext>
            </a:extLst>
          </p:cNvPr>
          <p:cNvPicPr>
            <a:picLocks noGrp="1" noChangeAspect="1"/>
          </p:cNvPicPr>
          <p:nvPr>
            <p:ph idx="1"/>
          </p:nvPr>
        </p:nvPicPr>
        <p:blipFill>
          <a:blip r:embed="rId2"/>
          <a:stretch>
            <a:fillRect/>
          </a:stretch>
        </p:blipFill>
        <p:spPr>
          <a:xfrm>
            <a:off x="-154305" y="1211581"/>
            <a:ext cx="9452610" cy="2834639"/>
          </a:xfrm>
          <a:prstGeom prst="rect">
            <a:avLst/>
          </a:prstGeom>
        </p:spPr>
      </p:pic>
      <p:pic>
        <p:nvPicPr>
          <p:cNvPr id="5" name="Image 4">
            <a:extLst>
              <a:ext uri="{FF2B5EF4-FFF2-40B4-BE49-F238E27FC236}">
                <a16:creationId xmlns:a16="http://schemas.microsoft.com/office/drawing/2014/main" id="{28C1AC5D-A1E5-4222-A2DD-271D2850FC39}"/>
              </a:ext>
            </a:extLst>
          </p:cNvPr>
          <p:cNvPicPr>
            <a:picLocks noChangeAspect="1"/>
          </p:cNvPicPr>
          <p:nvPr/>
        </p:nvPicPr>
        <p:blipFill>
          <a:blip r:embed="rId3"/>
          <a:stretch>
            <a:fillRect/>
          </a:stretch>
        </p:blipFill>
        <p:spPr>
          <a:xfrm>
            <a:off x="-377189" y="3889943"/>
            <a:ext cx="10412730" cy="2968057"/>
          </a:xfrm>
          <a:prstGeom prst="rect">
            <a:avLst/>
          </a:prstGeom>
        </p:spPr>
      </p:pic>
    </p:spTree>
    <p:extLst>
      <p:ext uri="{BB962C8B-B14F-4D97-AF65-F5344CB8AC3E}">
        <p14:creationId xmlns:p14="http://schemas.microsoft.com/office/powerpoint/2010/main" val="1521435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D8CCA75-C54B-6DF1-2F97-A70071090018}"/>
              </a:ext>
            </a:extLst>
          </p:cNvPr>
          <p:cNvPicPr>
            <a:picLocks noGrp="1" noChangeAspect="1"/>
          </p:cNvPicPr>
          <p:nvPr>
            <p:ph idx="1"/>
          </p:nvPr>
        </p:nvPicPr>
        <p:blipFill>
          <a:blip r:embed="rId2"/>
          <a:stretch>
            <a:fillRect/>
          </a:stretch>
        </p:blipFill>
        <p:spPr>
          <a:xfrm>
            <a:off x="0" y="1405890"/>
            <a:ext cx="9144000" cy="2320290"/>
          </a:xfrm>
          <a:prstGeom prst="rect">
            <a:avLst/>
          </a:prstGeom>
        </p:spPr>
      </p:pic>
      <p:sp>
        <p:nvSpPr>
          <p:cNvPr id="4" name="Titre 1">
            <a:extLst>
              <a:ext uri="{FF2B5EF4-FFF2-40B4-BE49-F238E27FC236}">
                <a16:creationId xmlns:a16="http://schemas.microsoft.com/office/drawing/2014/main" id="{B3EB656B-0569-B342-CA4C-4BC5F19785CC}"/>
              </a:ext>
            </a:extLst>
          </p:cNvPr>
          <p:cNvSpPr>
            <a:spLocks noGrp="1"/>
          </p:cNvSpPr>
          <p:nvPr>
            <p:ph type="title"/>
          </p:nvPr>
        </p:nvSpPr>
        <p:spPr/>
        <p:txBody>
          <a:bodyPr/>
          <a:lstStyle/>
          <a:p>
            <a:r>
              <a:rPr lang="fr-FR" dirty="0"/>
              <a:t>Pour exemples cotation CCAM</a:t>
            </a:r>
          </a:p>
        </p:txBody>
      </p:sp>
      <p:pic>
        <p:nvPicPr>
          <p:cNvPr id="7" name="Image 6">
            <a:extLst>
              <a:ext uri="{FF2B5EF4-FFF2-40B4-BE49-F238E27FC236}">
                <a16:creationId xmlns:a16="http://schemas.microsoft.com/office/drawing/2014/main" id="{599B58DE-9940-281D-E5E9-D0F2A03F8595}"/>
              </a:ext>
            </a:extLst>
          </p:cNvPr>
          <p:cNvPicPr>
            <a:picLocks noChangeAspect="1"/>
          </p:cNvPicPr>
          <p:nvPr/>
        </p:nvPicPr>
        <p:blipFill>
          <a:blip r:embed="rId3"/>
          <a:stretch>
            <a:fillRect/>
          </a:stretch>
        </p:blipFill>
        <p:spPr>
          <a:xfrm>
            <a:off x="-114300" y="3726180"/>
            <a:ext cx="9144000" cy="4119142"/>
          </a:xfrm>
          <a:prstGeom prst="rect">
            <a:avLst/>
          </a:prstGeom>
        </p:spPr>
      </p:pic>
    </p:spTree>
    <p:extLst>
      <p:ext uri="{BB962C8B-B14F-4D97-AF65-F5344CB8AC3E}">
        <p14:creationId xmlns:p14="http://schemas.microsoft.com/office/powerpoint/2010/main" val="2343432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3BE171-D3A3-3843-56B6-2CE04197CAB5}"/>
              </a:ext>
            </a:extLst>
          </p:cNvPr>
          <p:cNvSpPr>
            <a:spLocks noGrp="1"/>
          </p:cNvSpPr>
          <p:nvPr>
            <p:ph type="title"/>
          </p:nvPr>
        </p:nvSpPr>
        <p:spPr/>
        <p:txBody>
          <a:bodyPr/>
          <a:lstStyle/>
          <a:p>
            <a:r>
              <a:rPr lang="fr-FR" dirty="0"/>
              <a:t>Pour exemples cotation CCAM</a:t>
            </a:r>
          </a:p>
        </p:txBody>
      </p:sp>
      <p:pic>
        <p:nvPicPr>
          <p:cNvPr id="4" name="Espace réservé du contenu 3">
            <a:extLst>
              <a:ext uri="{FF2B5EF4-FFF2-40B4-BE49-F238E27FC236}">
                <a16:creationId xmlns:a16="http://schemas.microsoft.com/office/drawing/2014/main" id="{7BD9B92B-BB9D-9EAF-BCD7-04314EF5B2AA}"/>
              </a:ext>
            </a:extLst>
          </p:cNvPr>
          <p:cNvPicPr>
            <a:picLocks noGrp="1" noChangeAspect="1"/>
          </p:cNvPicPr>
          <p:nvPr>
            <p:ph idx="1"/>
          </p:nvPr>
        </p:nvPicPr>
        <p:blipFill>
          <a:blip r:embed="rId2"/>
          <a:stretch>
            <a:fillRect/>
          </a:stretch>
        </p:blipFill>
        <p:spPr>
          <a:xfrm>
            <a:off x="0" y="1312623"/>
            <a:ext cx="9235439" cy="2329478"/>
          </a:xfrm>
          <a:prstGeom prst="rect">
            <a:avLst/>
          </a:prstGeom>
        </p:spPr>
      </p:pic>
      <p:pic>
        <p:nvPicPr>
          <p:cNvPr id="5" name="Image 4">
            <a:extLst>
              <a:ext uri="{FF2B5EF4-FFF2-40B4-BE49-F238E27FC236}">
                <a16:creationId xmlns:a16="http://schemas.microsoft.com/office/drawing/2014/main" id="{034F7190-3D12-FE61-347E-A6A5349FA291}"/>
              </a:ext>
            </a:extLst>
          </p:cNvPr>
          <p:cNvPicPr>
            <a:picLocks noChangeAspect="1"/>
          </p:cNvPicPr>
          <p:nvPr/>
        </p:nvPicPr>
        <p:blipFill>
          <a:blip r:embed="rId3"/>
          <a:stretch>
            <a:fillRect/>
          </a:stretch>
        </p:blipFill>
        <p:spPr>
          <a:xfrm>
            <a:off x="0" y="5341102"/>
            <a:ext cx="9144000" cy="1494037"/>
          </a:xfrm>
          <a:prstGeom prst="rect">
            <a:avLst/>
          </a:prstGeom>
        </p:spPr>
      </p:pic>
      <p:sp>
        <p:nvSpPr>
          <p:cNvPr id="7" name="ZoneTexte 6">
            <a:extLst>
              <a:ext uri="{FF2B5EF4-FFF2-40B4-BE49-F238E27FC236}">
                <a16:creationId xmlns:a16="http://schemas.microsoft.com/office/drawing/2014/main" id="{B86E690B-982F-342B-C5FC-2D345868739B}"/>
              </a:ext>
            </a:extLst>
          </p:cNvPr>
          <p:cNvSpPr txBox="1"/>
          <p:nvPr/>
        </p:nvSpPr>
        <p:spPr>
          <a:xfrm>
            <a:off x="0" y="3642101"/>
            <a:ext cx="9144000" cy="1699001"/>
          </a:xfrm>
          <a:prstGeom prst="rect">
            <a:avLst/>
          </a:prstGeom>
          <a:noFill/>
        </p:spPr>
        <p:txBody>
          <a:bodyPr wrap="square" rtlCol="0">
            <a:spAutoFit/>
          </a:bodyPr>
          <a:lstStyle/>
          <a:p>
            <a:endParaRPr lang="fr-FR" u="sng" dirty="0"/>
          </a:p>
        </p:txBody>
      </p:sp>
      <p:pic>
        <p:nvPicPr>
          <p:cNvPr id="8" name="Image 7">
            <a:extLst>
              <a:ext uri="{FF2B5EF4-FFF2-40B4-BE49-F238E27FC236}">
                <a16:creationId xmlns:a16="http://schemas.microsoft.com/office/drawing/2014/main" id="{8DFD9FBD-1B55-0091-795C-A5EB6340D84D}"/>
              </a:ext>
            </a:extLst>
          </p:cNvPr>
          <p:cNvPicPr>
            <a:picLocks noChangeAspect="1"/>
          </p:cNvPicPr>
          <p:nvPr/>
        </p:nvPicPr>
        <p:blipFill>
          <a:blip r:embed="rId4"/>
          <a:stretch>
            <a:fillRect/>
          </a:stretch>
        </p:blipFill>
        <p:spPr>
          <a:xfrm>
            <a:off x="0" y="3642100"/>
            <a:ext cx="9144000" cy="1699002"/>
          </a:xfrm>
          <a:prstGeom prst="rect">
            <a:avLst/>
          </a:prstGeom>
        </p:spPr>
      </p:pic>
    </p:spTree>
    <p:extLst>
      <p:ext uri="{BB962C8B-B14F-4D97-AF65-F5344CB8AC3E}">
        <p14:creationId xmlns:p14="http://schemas.microsoft.com/office/powerpoint/2010/main" val="3335147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15616" y="648930"/>
            <a:ext cx="7056784" cy="2698954"/>
          </a:xfrm>
        </p:spPr>
        <p:txBody>
          <a:bodyPr>
            <a:normAutofit fontScale="32500" lnSpcReduction="20000"/>
          </a:bodyPr>
          <a:lstStyle/>
          <a:p>
            <a:endParaRPr lang="fr-FR" sz="4000" b="1" dirty="0">
              <a:solidFill>
                <a:schemeClr val="tx1"/>
              </a:solidFill>
            </a:endParaRPr>
          </a:p>
          <a:p>
            <a:r>
              <a:rPr lang="fr-FR" sz="18500" b="1" dirty="0"/>
              <a:t>Je vous remercie de votre attention</a:t>
            </a:r>
          </a:p>
          <a:p>
            <a:endParaRPr lang="fr-FR" sz="6000" b="1" dirty="0">
              <a:solidFill>
                <a:srgbClr val="FF0000"/>
              </a:solidFill>
            </a:endParaRPr>
          </a:p>
        </p:txBody>
      </p:sp>
    </p:spTree>
    <p:extLst>
      <p:ext uri="{BB962C8B-B14F-4D97-AF65-F5344CB8AC3E}">
        <p14:creationId xmlns:p14="http://schemas.microsoft.com/office/powerpoint/2010/main" val="326505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1" end="1"/>
                                            </p:txEl>
                                          </p:spTgt>
                                        </p:tgtEl>
                                        <p:attrNameLst>
                                          <p:attrName>ppt_w</p:attrName>
                                        </p:attrNameLst>
                                      </p:cBhvr>
                                    </p:anim>
                                    <p:anim by="(#ppt_w*0.50)" calcmode="lin" valueType="num">
                                      <p:cBhvr>
                                        <p:cTn id="8" dur="500" decel="50000" autoRev="1" fill="hold">
                                          <p:stCondLst>
                                            <p:cond delay="0"/>
                                          </p:stCondLst>
                                        </p:cTn>
                                        <p:tgtEl>
                                          <p:spTgt spid="3">
                                            <p:txEl>
                                              <p:pRg st="1" end="1"/>
                                            </p:txEl>
                                          </p:spTgt>
                                        </p:tgtEl>
                                        <p:attrNameLst>
                                          <p:attrName>ppt_x</p:attrName>
                                        </p:attrNameLst>
                                      </p:cBhvr>
                                    </p:anim>
                                    <p:anim from="(-#ppt_h/2)" to="(#ppt_y)" calcmode="lin" valueType="num">
                                      <p:cBhvr>
                                        <p:cTn id="9" dur="1000" fill="hold">
                                          <p:stCondLst>
                                            <p:cond delay="0"/>
                                          </p:stCondLst>
                                        </p:cTn>
                                        <p:tgtEl>
                                          <p:spTgt spid="3">
                                            <p:txEl>
                                              <p:pRg st="1" end="1"/>
                                            </p:txEl>
                                          </p:spTgt>
                                        </p:tgtEl>
                                        <p:attrNameLst>
                                          <p:attrName>ppt_y</p:attrName>
                                        </p:attrNameLst>
                                      </p:cBhvr>
                                    </p:anim>
                                    <p:animRot by="21600000">
                                      <p:cBhvr>
                                        <p:cTn id="10"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z="4800" b="1" dirty="0"/>
              <a:t>AP :Cas particulier de l’ODF</a:t>
            </a:r>
            <a:endParaRPr lang="fr-FR" dirty="0"/>
          </a:p>
        </p:txBody>
      </p:sp>
      <p:sp>
        <p:nvSpPr>
          <p:cNvPr id="6" name="Espace réservé du contenu 5"/>
          <p:cNvSpPr>
            <a:spLocks noGrp="1"/>
          </p:cNvSpPr>
          <p:nvPr>
            <p:ph idx="1"/>
          </p:nvPr>
        </p:nvSpPr>
        <p:spPr/>
        <p:txBody>
          <a:bodyPr>
            <a:normAutofit fontScale="92500" lnSpcReduction="10000"/>
          </a:bodyPr>
          <a:lstStyle/>
          <a:p>
            <a:r>
              <a:rPr lang="fr-FR" b="1" dirty="0">
                <a:solidFill>
                  <a:srgbClr val="000000"/>
                </a:solidFill>
              </a:rPr>
              <a:t>La demande d’AP doit être transmise aux caisses d’AM </a:t>
            </a:r>
            <a:r>
              <a:rPr lang="fr-FR" b="1" dirty="0">
                <a:solidFill>
                  <a:srgbClr val="FF0000"/>
                </a:solidFill>
              </a:rPr>
              <a:t>par le praticien</a:t>
            </a:r>
            <a:r>
              <a:rPr lang="fr-FR" b="1" dirty="0">
                <a:solidFill>
                  <a:srgbClr val="000000"/>
                </a:solidFill>
              </a:rPr>
              <a:t> (NGAP dispositions générales article 7-B)</a:t>
            </a:r>
          </a:p>
          <a:p>
            <a:r>
              <a:rPr lang="fr-FR" b="1" dirty="0">
                <a:solidFill>
                  <a:srgbClr val="000000"/>
                </a:solidFill>
              </a:rPr>
              <a:t>L’absence de réponse de la caisse à la demande d’AP (refus motivé) dans les 15 jours vaut avis d’accord</a:t>
            </a:r>
          </a:p>
          <a:p>
            <a:r>
              <a:rPr lang="fr-FR" b="1" dirty="0">
                <a:solidFill>
                  <a:srgbClr val="000000"/>
                </a:solidFill>
              </a:rPr>
              <a:t>Contrairement aux autres  spécialités, ni le malade, ni le praticien, ne reçoivent de réponse positive</a:t>
            </a:r>
          </a:p>
          <a:p>
            <a:r>
              <a:rPr lang="fr-FR" b="1" dirty="0">
                <a:solidFill>
                  <a:srgbClr val="000000"/>
                </a:solidFill>
              </a:rPr>
              <a:t>Le délai de 15 jours court à la date de réception de la demande d’AP par les caisses (et non de la date d’envoi !)</a:t>
            </a:r>
          </a:p>
          <a:p>
            <a:endParaRPr lang="fr-FR" b="1" dirty="0"/>
          </a:p>
        </p:txBody>
      </p:sp>
    </p:spTree>
    <p:extLst>
      <p:ext uri="{BB962C8B-B14F-4D97-AF65-F5344CB8AC3E}">
        <p14:creationId xmlns:p14="http://schemas.microsoft.com/office/powerpoint/2010/main" val="352264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CS: Consultation spécialisée</a:t>
            </a:r>
          </a:p>
        </p:txBody>
      </p:sp>
      <p:sp>
        <p:nvSpPr>
          <p:cNvPr id="5" name="Espace réservé du contenu 4"/>
          <p:cNvSpPr>
            <a:spLocks noGrp="1"/>
          </p:cNvSpPr>
          <p:nvPr>
            <p:ph idx="1"/>
          </p:nvPr>
        </p:nvSpPr>
        <p:spPr>
          <a:xfrm>
            <a:off x="457200" y="2358766"/>
            <a:ext cx="8229600" cy="4116501"/>
          </a:xfrm>
        </p:spPr>
        <p:txBody>
          <a:bodyPr>
            <a:normAutofit lnSpcReduction="10000"/>
          </a:bodyPr>
          <a:lstStyle/>
          <a:p>
            <a:pPr marL="0" indent="0">
              <a:buNone/>
            </a:pPr>
            <a:r>
              <a:rPr lang="fr-FR" b="1" dirty="0">
                <a:solidFill>
                  <a:srgbClr val="800000"/>
                </a:solidFill>
              </a:rPr>
              <a:t>Contenu</a:t>
            </a:r>
            <a:r>
              <a:rPr lang="fr-FR" b="1" dirty="0"/>
              <a:t> </a:t>
            </a:r>
            <a:endParaRPr lang="fr-FR" b="1" dirty="0">
              <a:solidFill>
                <a:srgbClr val="000000"/>
              </a:solidFill>
            </a:endParaRPr>
          </a:p>
          <a:p>
            <a:pPr lvl="3"/>
            <a:r>
              <a:rPr lang="fr-FR" b="1" dirty="0">
                <a:solidFill>
                  <a:srgbClr val="000000"/>
                </a:solidFill>
              </a:rPr>
              <a:t>Interrogatoire du malade</a:t>
            </a:r>
          </a:p>
          <a:p>
            <a:pPr lvl="3"/>
            <a:r>
              <a:rPr lang="fr-FR" b="1" dirty="0">
                <a:solidFill>
                  <a:srgbClr val="000000"/>
                </a:solidFill>
              </a:rPr>
              <a:t>Examen clinique</a:t>
            </a:r>
          </a:p>
          <a:p>
            <a:pPr lvl="3"/>
            <a:r>
              <a:rPr lang="fr-FR" b="1" dirty="0">
                <a:solidFill>
                  <a:srgbClr val="000000"/>
                </a:solidFill>
              </a:rPr>
              <a:t>Actes de diagnostics  courants  ( propres à chaque spécialité)</a:t>
            </a:r>
          </a:p>
          <a:p>
            <a:pPr lvl="3"/>
            <a:r>
              <a:rPr lang="fr-FR" b="1" dirty="0">
                <a:solidFill>
                  <a:srgbClr val="000000"/>
                </a:solidFill>
              </a:rPr>
              <a:t>Informations et explications sur l’Orthodontie</a:t>
            </a:r>
            <a:endParaRPr lang="fr-FR" b="1" u="sng" dirty="0">
              <a:solidFill>
                <a:srgbClr val="000000"/>
              </a:solidFill>
            </a:endParaRPr>
          </a:p>
          <a:p>
            <a:pPr marL="0" indent="0">
              <a:buNone/>
            </a:pPr>
            <a:r>
              <a:rPr lang="fr-FR" b="1" dirty="0">
                <a:solidFill>
                  <a:srgbClr val="800000"/>
                </a:solidFill>
              </a:rPr>
              <a:t>Cotation</a:t>
            </a:r>
            <a:r>
              <a:rPr lang="fr-FR" b="1" dirty="0"/>
              <a:t> </a:t>
            </a:r>
          </a:p>
          <a:p>
            <a:pPr lvl="3"/>
            <a:r>
              <a:rPr lang="fr-FR" b="1" dirty="0">
                <a:solidFill>
                  <a:srgbClr val="000000"/>
                </a:solidFill>
              </a:rPr>
              <a:t>CS  23 €          OPPOSABLE</a:t>
            </a:r>
            <a:endParaRPr lang="fr-FR" b="1" u="sng" dirty="0">
              <a:solidFill>
                <a:srgbClr val="000000"/>
              </a:solidFill>
            </a:endParaRPr>
          </a:p>
          <a:p>
            <a:pPr marL="0" indent="0">
              <a:buNone/>
            </a:pPr>
            <a:r>
              <a:rPr lang="fr-FR" b="1" dirty="0">
                <a:solidFill>
                  <a:srgbClr val="000000"/>
                </a:solidFill>
              </a:rPr>
              <a:t>Attention : ne peut pas être cotée si un acte « technique » est coté en </a:t>
            </a:r>
            <a:r>
              <a:rPr lang="fr-FR" b="1">
                <a:solidFill>
                  <a:srgbClr val="000000"/>
                </a:solidFill>
              </a:rPr>
              <a:t>même temps </a:t>
            </a:r>
            <a:endParaRPr lang="fr-FR" b="1" dirty="0">
              <a:solidFill>
                <a:srgbClr val="000000"/>
              </a:solidFill>
            </a:endParaRPr>
          </a:p>
          <a:p>
            <a:pPr marL="0" indent="0">
              <a:buNone/>
            </a:pPr>
            <a:r>
              <a:rPr lang="fr-FR" b="1" dirty="0">
                <a:solidFill>
                  <a:srgbClr val="000000"/>
                </a:solidFill>
              </a:rPr>
              <a:t>Aucune restriction d’âge du patient examiné : enfants et adultes</a:t>
            </a:r>
          </a:p>
          <a:p>
            <a:endParaRPr lang="fr-FR" b="1" dirty="0"/>
          </a:p>
        </p:txBody>
      </p:sp>
    </p:spTree>
    <p:extLst>
      <p:ext uri="{BB962C8B-B14F-4D97-AF65-F5344CB8AC3E}">
        <p14:creationId xmlns:p14="http://schemas.microsoft.com/office/powerpoint/2010/main" val="9747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1000"/>
                                        <p:tgtEl>
                                          <p:spTgt spid="5">
                                            <p:txEl>
                                              <p:pRg st="6" end="6"/>
                                            </p:txEl>
                                          </p:spTgt>
                                        </p:tgtEl>
                                      </p:cBhvr>
                                    </p:animEffect>
                                    <p:anim calcmode="lin" valueType="num">
                                      <p:cBhvr>
                                        <p:cTn id="4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1000"/>
                                        <p:tgtEl>
                                          <p:spTgt spid="5">
                                            <p:txEl>
                                              <p:pRg st="7" end="7"/>
                                            </p:txEl>
                                          </p:spTgt>
                                        </p:tgtEl>
                                      </p:cBhvr>
                                    </p:animEffect>
                                    <p:anim calcmode="lin" valueType="num">
                                      <p:cBhvr>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fade">
                                      <p:cBhvr>
                                        <p:cTn id="51" dur="1000"/>
                                        <p:tgtEl>
                                          <p:spTgt spid="5">
                                            <p:txEl>
                                              <p:pRg st="8" end="8"/>
                                            </p:txEl>
                                          </p:spTgt>
                                        </p:tgtEl>
                                      </p:cBhvr>
                                    </p:animEffect>
                                    <p:anim calcmode="lin" valueType="num">
                                      <p:cBhvr>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08227" y="2131958"/>
            <a:ext cx="8187218" cy="2862322"/>
          </a:xfrm>
          <a:prstGeom prst="rect">
            <a:avLst/>
          </a:prstGeom>
          <a:noFill/>
        </p:spPr>
        <p:txBody>
          <a:bodyPr wrap="square" rtlCol="0">
            <a:spAutoFit/>
          </a:bodyPr>
          <a:lstStyle/>
          <a:p>
            <a:r>
              <a:rPr lang="fr-FR" b="1" dirty="0">
                <a:solidFill>
                  <a:srgbClr val="800000"/>
                </a:solidFill>
              </a:rPr>
              <a:t>Ne pas abuser de la CS</a:t>
            </a:r>
          </a:p>
          <a:p>
            <a:endParaRPr lang="fr-FR" b="1" dirty="0"/>
          </a:p>
          <a:p>
            <a:pPr marL="285750" lvl="0" indent="-285750">
              <a:buFont typeface="Arial"/>
              <a:buChar char="•"/>
            </a:pPr>
            <a:r>
              <a:rPr lang="fr-FR" b="1" dirty="0"/>
              <a:t>CS ne peut être cotée qu’une fois/patient/praticien</a:t>
            </a:r>
            <a:r>
              <a:rPr lang="fr-FR" b="1" dirty="0">
                <a:solidFill>
                  <a:srgbClr val="FF0000"/>
                </a:solidFill>
              </a:rPr>
              <a:t> avant </a:t>
            </a:r>
            <a:r>
              <a:rPr lang="fr-FR" b="1" dirty="0"/>
              <a:t>la demande d’AP</a:t>
            </a:r>
          </a:p>
          <a:p>
            <a:r>
              <a:rPr lang="fr-FR" b="1" dirty="0"/>
              <a:t>      </a:t>
            </a:r>
          </a:p>
          <a:p>
            <a:pPr lvl="0"/>
            <a:endParaRPr lang="fr-FR" b="1" dirty="0"/>
          </a:p>
          <a:p>
            <a:pPr marL="285750" indent="-285750">
              <a:buFont typeface="Arial"/>
              <a:buChar char="•"/>
            </a:pPr>
            <a:r>
              <a:rPr lang="fr-FR" b="1" dirty="0"/>
              <a:t>Si pas de traitement  →  nouveau  CS possible si le patient revient plus de 6 mois après  …..  </a:t>
            </a:r>
          </a:p>
          <a:p>
            <a:pPr marL="285750" lvl="0" indent="-285750">
              <a:buFont typeface="Arial"/>
              <a:buChar char="•"/>
            </a:pPr>
            <a:endParaRPr lang="fr-FR" b="1" dirty="0"/>
          </a:p>
          <a:p>
            <a:pPr marL="285750" lvl="0" indent="-285750">
              <a:buFont typeface="Arial"/>
              <a:buChar char="•"/>
            </a:pPr>
            <a:r>
              <a:rPr lang="fr-FR" b="1" dirty="0"/>
              <a:t>Patient traité par un confrère et vu en « urgence »  →  CS possible</a:t>
            </a:r>
          </a:p>
          <a:p>
            <a:endParaRPr lang="fr-FR" b="1" dirty="0"/>
          </a:p>
        </p:txBody>
      </p:sp>
      <p:sp>
        <p:nvSpPr>
          <p:cNvPr id="2" name="Titre 1"/>
          <p:cNvSpPr>
            <a:spLocks noGrp="1"/>
          </p:cNvSpPr>
          <p:nvPr>
            <p:ph type="title"/>
          </p:nvPr>
        </p:nvSpPr>
        <p:spPr/>
        <p:txBody>
          <a:bodyPr/>
          <a:lstStyle/>
          <a:p>
            <a:r>
              <a:rPr lang="fr-FR" dirty="0"/>
              <a:t>CSD: Consultation spécialiste</a:t>
            </a:r>
          </a:p>
        </p:txBody>
      </p:sp>
    </p:spTree>
    <p:extLst>
      <p:ext uri="{BB962C8B-B14F-4D97-AF65-F5344CB8AC3E}">
        <p14:creationId xmlns:p14="http://schemas.microsoft.com/office/powerpoint/2010/main" val="8488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down)">
                                      <p:cBhvr>
                                        <p:cTn id="10" dur="500"/>
                                        <p:tgtEl>
                                          <p:spTgt spid="4">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wipe(down)">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wipe(down)">
                                      <p:cBhvr>
                                        <p:cTn id="18" dur="500"/>
                                        <p:tgtEl>
                                          <p:spTgt spid="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wipe(down)">
                                      <p:cBhvr>
                                        <p:cTn id="2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6F8E6-0EA0-70D7-628D-4F8CAD3A75BC}"/>
              </a:ext>
            </a:extLst>
          </p:cNvPr>
          <p:cNvSpPr>
            <a:spLocks noGrp="1"/>
          </p:cNvSpPr>
          <p:nvPr>
            <p:ph type="title"/>
          </p:nvPr>
        </p:nvSpPr>
        <p:spPr/>
        <p:txBody>
          <a:bodyPr/>
          <a:lstStyle/>
          <a:p>
            <a:r>
              <a:rPr lang="fr-FR" dirty="0"/>
              <a:t>CSD: Consultation spécialiste</a:t>
            </a:r>
          </a:p>
        </p:txBody>
      </p:sp>
      <p:sp>
        <p:nvSpPr>
          <p:cNvPr id="3" name="Espace réservé du contenu 2">
            <a:extLst>
              <a:ext uri="{FF2B5EF4-FFF2-40B4-BE49-F238E27FC236}">
                <a16:creationId xmlns:a16="http://schemas.microsoft.com/office/drawing/2014/main" id="{58F900AF-0ED0-22A5-706F-0BB71B56717E}"/>
              </a:ext>
            </a:extLst>
          </p:cNvPr>
          <p:cNvSpPr>
            <a:spLocks noGrp="1"/>
          </p:cNvSpPr>
          <p:nvPr>
            <p:ph idx="1"/>
          </p:nvPr>
        </p:nvSpPr>
        <p:spPr/>
        <p:txBody>
          <a:bodyPr>
            <a:normAutofit fontScale="92500" lnSpcReduction="20000"/>
          </a:bodyPr>
          <a:lstStyle/>
          <a:p>
            <a:pPr marL="285750" indent="-285750">
              <a:buFont typeface="Arial"/>
              <a:buChar char="•"/>
            </a:pPr>
            <a:r>
              <a:rPr lang="fr-FR" b="1" dirty="0">
                <a:solidFill>
                  <a:srgbClr val="FF0000"/>
                </a:solidFill>
              </a:rPr>
              <a:t>Délai entre la CS et les examens : </a:t>
            </a:r>
            <a:r>
              <a:rPr lang="fr-FR" b="1" dirty="0"/>
              <a:t>Conseil : 20 jours minimum   « dispositions générales de la NGAP article 9 page 13 » et « délai de réflexion du patient »</a:t>
            </a:r>
          </a:p>
          <a:p>
            <a:pPr marL="285750" lvl="0" indent="-285750">
              <a:buFont typeface="Arial"/>
              <a:buChar char="•"/>
            </a:pPr>
            <a:r>
              <a:rPr lang="fr-FR" b="1" dirty="0">
                <a:solidFill>
                  <a:srgbClr val="FF0000"/>
                </a:solidFill>
              </a:rPr>
              <a:t>Concrètement</a:t>
            </a:r>
            <a:r>
              <a:rPr lang="fr-FR" b="1" dirty="0"/>
              <a:t> : cotez 1 CS à la première consultation ensuite si traitement   →  plus de CS ( Adulte ou enfant ) jusqu’à plusieurs mois après la fin de la contention.</a:t>
            </a:r>
          </a:p>
          <a:p>
            <a:pPr marL="285750" lvl="0" indent="-285750">
              <a:buFont typeface="Arial"/>
              <a:buChar char="•"/>
            </a:pPr>
            <a:r>
              <a:rPr lang="fr-FR" b="1" dirty="0">
                <a:solidFill>
                  <a:srgbClr val="FF0000"/>
                </a:solidFill>
              </a:rPr>
              <a:t> Conseil </a:t>
            </a:r>
            <a:r>
              <a:rPr lang="fr-FR" b="1" dirty="0"/>
              <a:t>: Ne pas fixer de Rdv « examens » à l’issue de cette 1</a:t>
            </a:r>
            <a:r>
              <a:rPr lang="fr-FR" b="1" baseline="30000" dirty="0"/>
              <a:t>ère</a:t>
            </a:r>
            <a:r>
              <a:rPr lang="fr-FR" b="1" dirty="0"/>
              <a:t> consultation, demander aux patients de réfléchir et reprendre Rdv </a:t>
            </a:r>
            <a:r>
              <a:rPr lang="fr-FR" b="1" dirty="0">
                <a:solidFill>
                  <a:srgbClr val="7030A0"/>
                </a:solidFill>
              </a:rPr>
              <a:t>( cela coupe court aux arguments des CD Conseils qui incluent la CSD aux examens !)</a:t>
            </a:r>
          </a:p>
          <a:p>
            <a:endParaRPr lang="fr-FR" dirty="0"/>
          </a:p>
        </p:txBody>
      </p:sp>
    </p:spTree>
    <p:extLst>
      <p:ext uri="{BB962C8B-B14F-4D97-AF65-F5344CB8AC3E}">
        <p14:creationId xmlns:p14="http://schemas.microsoft.com/office/powerpoint/2010/main" val="3863341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ACTES d’ORTHODONTIE</a:t>
            </a:r>
            <a:br>
              <a:rPr lang="fr-FR" dirty="0"/>
            </a:br>
            <a:r>
              <a:rPr lang="fr-FR" b="1" dirty="0"/>
              <a:t>EN TO</a:t>
            </a:r>
            <a:r>
              <a:rPr lang="fr-FR" dirty="0"/>
              <a:t> </a:t>
            </a:r>
          </a:p>
        </p:txBody>
      </p:sp>
      <p:sp>
        <p:nvSpPr>
          <p:cNvPr id="3" name="Espace réservé du contenu 2"/>
          <p:cNvSpPr>
            <a:spLocks noGrp="1"/>
          </p:cNvSpPr>
          <p:nvPr>
            <p:ph idx="1"/>
          </p:nvPr>
        </p:nvSpPr>
        <p:spPr>
          <a:xfrm>
            <a:off x="739775" y="3121641"/>
            <a:ext cx="7662864" cy="3444348"/>
          </a:xfrm>
        </p:spPr>
        <p:txBody>
          <a:bodyPr>
            <a:normAutofit fontScale="92500" lnSpcReduction="20000"/>
          </a:bodyPr>
          <a:lstStyle/>
          <a:p>
            <a:pPr marL="349250" lvl="1" indent="0">
              <a:buNone/>
            </a:pPr>
            <a:r>
              <a:rPr lang="fr-FR" b="1" dirty="0"/>
              <a:t>- </a:t>
            </a:r>
            <a:r>
              <a:rPr lang="fr-FR" b="1" dirty="0">
                <a:solidFill>
                  <a:srgbClr val="000000"/>
                </a:solidFill>
              </a:rPr>
              <a:t>Responsabilité de l’Assurance Maladie (prise en charge)</a:t>
            </a:r>
            <a:br>
              <a:rPr lang="fr-FR" b="1" dirty="0">
                <a:solidFill>
                  <a:srgbClr val="000000"/>
                </a:solidFill>
              </a:rPr>
            </a:br>
            <a:r>
              <a:rPr lang="fr-FR" b="1" dirty="0">
                <a:solidFill>
                  <a:srgbClr val="000000"/>
                </a:solidFill>
              </a:rPr>
              <a:t>     Limitée aux traitements commencés avant le 16</a:t>
            </a:r>
            <a:r>
              <a:rPr lang="fr-FR" b="1" baseline="30000" dirty="0">
                <a:solidFill>
                  <a:srgbClr val="000000"/>
                </a:solidFill>
              </a:rPr>
              <a:t>ème</a:t>
            </a:r>
            <a:r>
              <a:rPr lang="fr-FR" b="1" dirty="0">
                <a:solidFill>
                  <a:srgbClr val="000000"/>
                </a:solidFill>
              </a:rPr>
              <a:t> anniversaire</a:t>
            </a:r>
            <a:br>
              <a:rPr lang="fr-FR" b="1" dirty="0">
                <a:solidFill>
                  <a:srgbClr val="000000"/>
                </a:solidFill>
              </a:rPr>
            </a:br>
            <a:r>
              <a:rPr lang="fr-FR" b="1" dirty="0">
                <a:solidFill>
                  <a:srgbClr val="000000"/>
                </a:solidFill>
              </a:rPr>
              <a:t>     (sauf cas </a:t>
            </a:r>
            <a:r>
              <a:rPr lang="fr-FR" b="1" dirty="0" err="1">
                <a:solidFill>
                  <a:srgbClr val="000000"/>
                </a:solidFill>
              </a:rPr>
              <a:t>Orthodontico</a:t>
            </a:r>
            <a:r>
              <a:rPr lang="fr-FR" b="1" dirty="0">
                <a:solidFill>
                  <a:srgbClr val="000000"/>
                </a:solidFill>
              </a:rPr>
              <a:t>-chirurgical)</a:t>
            </a:r>
          </a:p>
          <a:p>
            <a:pPr marL="0" indent="0">
              <a:buNone/>
            </a:pPr>
            <a:r>
              <a:rPr lang="fr-FR" sz="2600" b="1" dirty="0">
                <a:solidFill>
                  <a:srgbClr val="800000"/>
                </a:solidFill>
              </a:rPr>
              <a:t>Demande d’AP </a:t>
            </a:r>
          </a:p>
          <a:p>
            <a:pPr marL="0" indent="0">
              <a:buNone/>
            </a:pPr>
            <a:r>
              <a:rPr lang="fr-FR" b="1" dirty="0"/>
              <a:t>	</a:t>
            </a:r>
            <a:r>
              <a:rPr lang="fr-FR" b="1" dirty="0">
                <a:solidFill>
                  <a:srgbClr val="000000"/>
                </a:solidFill>
              </a:rPr>
              <a:t>○ Nécessaire pour tout nouveau traitement</a:t>
            </a:r>
          </a:p>
          <a:p>
            <a:pPr marL="0" indent="0" algn="ctr">
              <a:buNone/>
            </a:pPr>
            <a:r>
              <a:rPr lang="fr-FR" b="1" dirty="0">
                <a:solidFill>
                  <a:srgbClr val="000000"/>
                </a:solidFill>
              </a:rPr>
              <a:t>      ○ Valable un an (TO 90 X 2) mais toujours possible de demander 1 seul semestre (TO 90)</a:t>
            </a:r>
          </a:p>
          <a:p>
            <a:pPr marL="0" indent="0">
              <a:buNone/>
            </a:pPr>
            <a:r>
              <a:rPr lang="fr-FR" b="1" dirty="0">
                <a:solidFill>
                  <a:srgbClr val="000000"/>
                </a:solidFill>
              </a:rPr>
              <a:t>	○ Caduque si le traitement n’est pas commencé dans les 6 		     mois après accord</a:t>
            </a:r>
          </a:p>
          <a:p>
            <a:pPr marL="0" indent="0">
              <a:buNone/>
            </a:pPr>
            <a:endParaRPr lang="fr-FR" b="1" dirty="0"/>
          </a:p>
        </p:txBody>
      </p:sp>
      <p:sp>
        <p:nvSpPr>
          <p:cNvPr id="5" name="Rectangle 4"/>
          <p:cNvSpPr/>
          <p:nvPr/>
        </p:nvSpPr>
        <p:spPr>
          <a:xfrm>
            <a:off x="2267523" y="2535315"/>
            <a:ext cx="4705622"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fr-FR" b="1" dirty="0">
                <a:solidFill>
                  <a:srgbClr val="000000"/>
                </a:solidFill>
              </a:rPr>
              <a:t>UNCAM du 17/12 /2013 J.O. du 8/02/2014 </a:t>
            </a:r>
          </a:p>
        </p:txBody>
      </p:sp>
    </p:spTree>
    <p:extLst>
      <p:ext uri="{BB962C8B-B14F-4D97-AF65-F5344CB8AC3E}">
        <p14:creationId xmlns:p14="http://schemas.microsoft.com/office/powerpoint/2010/main" val="28502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ès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u="sng" dirty="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Genèse.thmx</Template>
  <TotalTime>9401</TotalTime>
  <Words>2819</Words>
  <Application>Microsoft Macintosh PowerPoint</Application>
  <PresentationFormat>Affichage à l'écran (4:3)</PresentationFormat>
  <Paragraphs>328</Paragraphs>
  <Slides>47</Slides>
  <Notes>7</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47</vt:i4>
      </vt:variant>
    </vt:vector>
  </HeadingPairs>
  <TitlesOfParts>
    <vt:vector size="52" baseType="lpstr">
      <vt:lpstr>Arial</vt:lpstr>
      <vt:lpstr>Calibri</vt:lpstr>
      <vt:lpstr>Calisto MT</vt:lpstr>
      <vt:lpstr>Wingdings</vt:lpstr>
      <vt:lpstr>Genèse</vt:lpstr>
      <vt:lpstr>Présentation PowerPoint</vt:lpstr>
      <vt:lpstr>Nomenclature en  ODF/Orthodontie</vt:lpstr>
      <vt:lpstr>Nomenclature en  ODF/Orthodontie</vt:lpstr>
      <vt:lpstr>Rappels </vt:lpstr>
      <vt:lpstr>AP :Cas particulier de l’ODF</vt:lpstr>
      <vt:lpstr>CS: Consultation spécialisée</vt:lpstr>
      <vt:lpstr>CSD: Consultation spécialiste</vt:lpstr>
      <vt:lpstr>CSD: Consultation spécialiste</vt:lpstr>
      <vt:lpstr>ACTES d’ORTHODONTIE EN TO </vt:lpstr>
      <vt:lpstr>ACTES d’ORTHODONTIE EN TO </vt:lpstr>
      <vt:lpstr>DEMANDE D’AP Début et Renouvellement</vt:lpstr>
      <vt:lpstr>DEMANDES d’AP EXEMPLE</vt:lpstr>
      <vt:lpstr>DEMANDES d’AP EXEMPLE</vt:lpstr>
      <vt:lpstr>DEMANDES d’AP Renouvellement</vt:lpstr>
      <vt:lpstr>DEMANDES d’AP Renouvellement: Respect de la date !</vt:lpstr>
      <vt:lpstr>LES EXAMENS  </vt:lpstr>
      <vt:lpstr>LES EXAMENS cotation </vt:lpstr>
      <vt:lpstr>LES EXAMENS</vt:lpstr>
      <vt:lpstr>Les traitements </vt:lpstr>
      <vt:lpstr>Les traitements</vt:lpstr>
      <vt:lpstr>Les traitements </vt:lpstr>
      <vt:lpstr>Taux de Remboursement ( Régime Général)</vt:lpstr>
      <vt:lpstr>Contention </vt:lpstr>
      <vt:lpstr>Radiographies </vt:lpstr>
      <vt:lpstr>Radiographies</vt:lpstr>
      <vt:lpstr>Présentation PowerPoint</vt:lpstr>
      <vt:lpstr>Radiographies utilisées en Orthodontie </vt:lpstr>
      <vt:lpstr>Recommandation pour les radiographies (HAS)</vt:lpstr>
      <vt:lpstr>Recommandation pour les radiographies (HAS)</vt:lpstr>
      <vt:lpstr>Recommandation pour les radiographies (HAS)</vt:lpstr>
      <vt:lpstr>Recommandations pour les téléradiographies initiales de profil et de face (HAS)</vt:lpstr>
      <vt:lpstr>CAS PARTICULIERS </vt:lpstr>
      <vt:lpstr>CAS PARTICULIERS </vt:lpstr>
      <vt:lpstr>CSS  : Acquits</vt:lpstr>
      <vt:lpstr>Patients CSS </vt:lpstr>
      <vt:lpstr>Présentation PowerPoint</vt:lpstr>
      <vt:lpstr>Prise en charge CSS (Attention certaines Caisses n’appliquent pas ce schéma,  Région Grand-Est notamment )</vt:lpstr>
      <vt:lpstr>CAS PARTICULIERS </vt:lpstr>
      <vt:lpstr>LE DEVIS </vt:lpstr>
      <vt:lpstr>Devis Conventionnel Bilan</vt:lpstr>
      <vt:lpstr>Devis Conventionnel Traitement pris en charge</vt:lpstr>
      <vt:lpstr>Devis Conventionnel Adulte </vt:lpstr>
      <vt:lpstr>CONSEILS </vt:lpstr>
      <vt:lpstr>Pour exemples cotation CCAM</vt:lpstr>
      <vt:lpstr>Pour exemples cotation CCAM</vt:lpstr>
      <vt:lpstr>Pour exemples cotation CCAM</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Simon Lecomte</dc:creator>
  <cp:lastModifiedBy>Gérard Motto</cp:lastModifiedBy>
  <cp:revision>334</cp:revision>
  <cp:lastPrinted>2015-10-18T17:39:56Z</cp:lastPrinted>
  <dcterms:created xsi:type="dcterms:W3CDTF">2016-03-17T11:16:08Z</dcterms:created>
  <dcterms:modified xsi:type="dcterms:W3CDTF">2025-10-29T15:34:16Z</dcterms:modified>
</cp:coreProperties>
</file>